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bg1"/>
                </a:solidFill>
                <a:latin typeface="Rockwell" panose="02060603020205020403" pitchFamily="18" charset="77"/>
                <a:cs typeface="Arial" panose="020B0604020202020204" pitchFamily="34" charset="0"/>
              </a:rPr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86BBE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FF-8E40-B1F5-F8A3CBFD815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53953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FF-8E40-B1F5-F8A3CBFD815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E1E55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FF-8E40-B1F5-F8A3CBFD815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6451088"/>
        <c:axId val="1604339264"/>
      </c:barChart>
      <c:catAx>
        <c:axId val="1626451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04339264"/>
        <c:crosses val="autoZero"/>
        <c:auto val="1"/>
        <c:lblAlgn val="ctr"/>
        <c:lblOffset val="100"/>
        <c:noMultiLvlLbl val="0"/>
      </c:catAx>
      <c:valAx>
        <c:axId val="1604339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26451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1038"/>
            <a:ext cx="10515600" cy="858313"/>
          </a:xfrm>
        </p:spPr>
        <p:txBody>
          <a:bodyPr anchor="t">
            <a:normAutofit/>
          </a:bodyPr>
          <a:lstStyle>
            <a:lvl1pPr>
              <a:defRPr sz="3200">
                <a:solidFill>
                  <a:srgbClr val="004A7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5815"/>
            <a:ext cx="10515600" cy="4121148"/>
          </a:xfrm>
        </p:spPr>
        <p:txBody>
          <a:bodyPr/>
          <a:lstStyle>
            <a:lvl1pPr marL="228600" indent="-228600">
              <a:buClr>
                <a:srgbClr val="86BBE6"/>
              </a:buClr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86BBE6"/>
              </a:buClr>
              <a:defRPr sz="2000"/>
            </a:lvl2pPr>
            <a:lvl3pPr>
              <a:buClr>
                <a:srgbClr val="86BBE6"/>
              </a:buClr>
              <a:defRPr/>
            </a:lvl3pPr>
            <a:lvl4pPr>
              <a:buClr>
                <a:srgbClr val="86BBE6"/>
              </a:buClr>
              <a:defRPr/>
            </a:lvl4pPr>
            <a:lvl5pPr>
              <a:buClr>
                <a:srgbClr val="86BBE6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166286AB-B0F9-844D-95FB-C48FD0B867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06243" y="6356352"/>
            <a:ext cx="1147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025E733-AC03-FB41-9BB2-196EF1CF0C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C0693A9-DA38-744D-BDA5-29F3D9369F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96242" y="6364530"/>
            <a:ext cx="1631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A810AE9-04D2-9744-B272-0DDEF9D72FDD}" type="datetime4">
              <a:rPr lang="en-US" smtClean="0"/>
              <a:pPr/>
              <a:t>April 20, 2022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FC1AC02D-362E-0846-95A8-2936BA643E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28118" y="6356352"/>
            <a:ext cx="5878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2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2007D962-C336-BA47-A2BF-D383C2C9997D}"/>
              </a:ext>
            </a:extLst>
          </p:cNvPr>
          <p:cNvSpPr/>
          <p:nvPr userDrawn="1"/>
        </p:nvSpPr>
        <p:spPr>
          <a:xfrm>
            <a:off x="688425" y="2166563"/>
            <a:ext cx="3633920" cy="3576052"/>
          </a:xfrm>
          <a:prstGeom prst="rect">
            <a:avLst/>
          </a:prstGeom>
          <a:solidFill>
            <a:srgbClr val="86B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18FDE64-42E6-C943-A6A0-453A1FAC9D79}"/>
              </a:ext>
            </a:extLst>
          </p:cNvPr>
          <p:cNvSpPr/>
          <p:nvPr userDrawn="1"/>
        </p:nvSpPr>
        <p:spPr>
          <a:xfrm>
            <a:off x="4279037" y="2166563"/>
            <a:ext cx="3633920" cy="3576052"/>
          </a:xfrm>
          <a:prstGeom prst="rect">
            <a:avLst/>
          </a:prstGeom>
          <a:solidFill>
            <a:srgbClr val="006D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E966FDF-DC37-C54F-B7B6-12EE209666B8}"/>
              </a:ext>
            </a:extLst>
          </p:cNvPr>
          <p:cNvSpPr/>
          <p:nvPr userDrawn="1"/>
        </p:nvSpPr>
        <p:spPr>
          <a:xfrm>
            <a:off x="7869655" y="2166562"/>
            <a:ext cx="3633920" cy="3576052"/>
          </a:xfrm>
          <a:prstGeom prst="rect">
            <a:avLst/>
          </a:prstGeom>
          <a:solidFill>
            <a:srgbClr val="004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B9A862E7-F052-B549-A27F-11136DE5C6E9}"/>
              </a:ext>
            </a:extLst>
          </p:cNvPr>
          <p:cNvSpPr/>
          <p:nvPr userDrawn="1"/>
        </p:nvSpPr>
        <p:spPr>
          <a:xfrm>
            <a:off x="688426" y="362664"/>
            <a:ext cx="7181229" cy="1510384"/>
          </a:xfrm>
          <a:prstGeom prst="roundRect">
            <a:avLst/>
          </a:prstGeom>
          <a:solidFill>
            <a:srgbClr val="E1E5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09637" y="500887"/>
            <a:ext cx="6205876" cy="1281614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8682" y="4875533"/>
            <a:ext cx="3069297" cy="756186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Call out copy line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E733-AC03-FB41-9BB2-196EF1CF0CD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D5FD5731-694C-8B42-A3C5-DD39F639C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8682" y="4009508"/>
            <a:ext cx="3233405" cy="756186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47249ADD-8C8A-3A4B-8651-257A0C0E88E4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4538557" y="4875533"/>
            <a:ext cx="3069297" cy="756186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Call out copy line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69A68689-DFD5-9144-8265-057D3B60D261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4538556" y="4009508"/>
            <a:ext cx="3233405" cy="756186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475E635C-D216-1C40-88EC-F340CBA42443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8129169" y="4875533"/>
            <a:ext cx="3069297" cy="756186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Call out copy line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AF1FB676-25CA-2149-A4C2-506038AA7BDE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129168" y="4009508"/>
            <a:ext cx="3233405" cy="756186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8" name="Date Placeholder 3">
            <a:extLst>
              <a:ext uri="{FF2B5EF4-FFF2-40B4-BE49-F238E27FC236}">
                <a16:creationId xmlns:a16="http://schemas.microsoft.com/office/drawing/2014/main" id="{C63C1569-303E-C44E-A60E-A993790FE826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3096242" y="6364530"/>
            <a:ext cx="1631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A810AE9-04D2-9744-B272-0DDEF9D72FDD}" type="datetime4">
              <a:rPr lang="en-US" smtClean="0"/>
              <a:pPr/>
              <a:t>April 20, 2022</a:t>
            </a:fld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F408F842-92EC-BF4C-981F-E21D59DE06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28118" y="6356352"/>
            <a:ext cx="5878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9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09637" y="500887"/>
            <a:ext cx="6205876" cy="1281614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209637" y="2997864"/>
            <a:ext cx="3069297" cy="1033343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rhoncus</a:t>
            </a:r>
            <a:r>
              <a:rPr lang="en-US" dirty="0"/>
              <a:t>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E733-AC03-FB41-9BB2-196EF1CF0CD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D5FD5731-694C-8B42-A3C5-DD39F639C9E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09637" y="2131839"/>
            <a:ext cx="3069297" cy="756186"/>
          </a:xfrm>
        </p:spPr>
        <p:txBody>
          <a:bodyPr anchor="ctr">
            <a:normAutofit/>
          </a:bodyPr>
          <a:lstStyle>
            <a:lvl1pPr marL="0" indent="0">
              <a:buNone/>
              <a:defRPr sz="1400" b="1" baseline="0">
                <a:solidFill>
                  <a:srgbClr val="006DA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715FD7D9-A176-DC40-94CC-AEDAE636E5C8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4515196" y="2997864"/>
            <a:ext cx="3069297" cy="1033343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rhoncus</a:t>
            </a:r>
            <a:r>
              <a:rPr lang="en-US" dirty="0"/>
              <a:t>.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48840200-B6B9-004D-B3A9-9AEB598BD032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515196" y="2131839"/>
            <a:ext cx="3069297" cy="756186"/>
          </a:xfrm>
        </p:spPr>
        <p:txBody>
          <a:bodyPr anchor="ctr">
            <a:normAutofit/>
          </a:bodyPr>
          <a:lstStyle>
            <a:lvl1pPr marL="0" indent="0">
              <a:buNone/>
              <a:defRPr sz="1400" b="1" baseline="0">
                <a:solidFill>
                  <a:srgbClr val="006DA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8C5EB1EC-440D-7446-A075-2A34E9A2E26E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7820754" y="2997864"/>
            <a:ext cx="3069297" cy="1033343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rhoncus</a:t>
            </a:r>
            <a:r>
              <a:rPr lang="en-US" dirty="0"/>
              <a:t>.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8479B03B-E71E-4947-8972-D75C07B7C193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7820754" y="2131839"/>
            <a:ext cx="3069297" cy="756186"/>
          </a:xfrm>
        </p:spPr>
        <p:txBody>
          <a:bodyPr anchor="ctr">
            <a:normAutofit/>
          </a:bodyPr>
          <a:lstStyle>
            <a:lvl1pPr marL="0" indent="0">
              <a:buNone/>
              <a:defRPr sz="1400" b="1" baseline="0">
                <a:solidFill>
                  <a:srgbClr val="006DA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05CEB033-2A50-5B4C-B221-0917AEE20E16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1209637" y="5065874"/>
            <a:ext cx="3069297" cy="1033343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rhoncus</a:t>
            </a:r>
            <a:r>
              <a:rPr lang="en-US" dirty="0"/>
              <a:t>.</a:t>
            </a:r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BAE7ED58-2E27-354D-8956-7215A4E3E9CB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1209637" y="4199849"/>
            <a:ext cx="3069297" cy="756186"/>
          </a:xfrm>
        </p:spPr>
        <p:txBody>
          <a:bodyPr anchor="ctr">
            <a:normAutofit/>
          </a:bodyPr>
          <a:lstStyle>
            <a:lvl1pPr marL="0" indent="0">
              <a:buNone/>
              <a:defRPr sz="1400" b="1">
                <a:solidFill>
                  <a:srgbClr val="004A7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34" name="Text Placeholder 3">
            <a:extLst>
              <a:ext uri="{FF2B5EF4-FFF2-40B4-BE49-F238E27FC236}">
                <a16:creationId xmlns:a16="http://schemas.microsoft.com/office/drawing/2014/main" id="{29AE9BA7-3AA3-A24C-81CA-8AC5E7A7D649}"/>
              </a:ext>
            </a:extLst>
          </p:cNvPr>
          <p:cNvSpPr>
            <a:spLocks noGrp="1"/>
          </p:cNvSpPr>
          <p:nvPr>
            <p:ph type="body" sz="half" idx="19" hasCustomPrompt="1"/>
          </p:nvPr>
        </p:nvSpPr>
        <p:spPr>
          <a:xfrm>
            <a:off x="4515196" y="5065874"/>
            <a:ext cx="3069297" cy="1033343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rhoncus</a:t>
            </a:r>
            <a:r>
              <a:rPr lang="en-US" dirty="0"/>
              <a:t>.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ED99D111-9955-C74B-98CB-BB4DFEFDAA8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515196" y="4199849"/>
            <a:ext cx="3069297" cy="756186"/>
          </a:xfrm>
        </p:spPr>
        <p:txBody>
          <a:bodyPr anchor="ctr">
            <a:normAutofit/>
          </a:bodyPr>
          <a:lstStyle>
            <a:lvl1pPr marL="0" indent="0">
              <a:buNone/>
              <a:defRPr sz="1400" b="1">
                <a:solidFill>
                  <a:srgbClr val="004A7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36" name="Text Placeholder 3">
            <a:extLst>
              <a:ext uri="{FF2B5EF4-FFF2-40B4-BE49-F238E27FC236}">
                <a16:creationId xmlns:a16="http://schemas.microsoft.com/office/drawing/2014/main" id="{1D4B0C12-F104-FD40-AA1C-2D9BFD0929A6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7820754" y="5065874"/>
            <a:ext cx="3069297" cy="1033343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rhoncus</a:t>
            </a:r>
            <a:r>
              <a:rPr lang="en-US" dirty="0"/>
              <a:t>.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D545234F-F265-AD4A-86E1-4C454483030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7820754" y="4199849"/>
            <a:ext cx="3069297" cy="756186"/>
          </a:xfrm>
        </p:spPr>
        <p:txBody>
          <a:bodyPr anchor="ctr">
            <a:normAutofit/>
          </a:bodyPr>
          <a:lstStyle>
            <a:lvl1pPr marL="0" indent="0">
              <a:buNone/>
              <a:defRPr sz="1400" b="1">
                <a:solidFill>
                  <a:srgbClr val="004A7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07F4894-1DDF-4E45-AFB7-3250831ECCE0}"/>
              </a:ext>
            </a:extLst>
          </p:cNvPr>
          <p:cNvSpPr/>
          <p:nvPr userDrawn="1"/>
        </p:nvSpPr>
        <p:spPr>
          <a:xfrm>
            <a:off x="1301949" y="2681678"/>
            <a:ext cx="1247747" cy="50872"/>
          </a:xfrm>
          <a:prstGeom prst="rect">
            <a:avLst/>
          </a:prstGeom>
          <a:solidFill>
            <a:srgbClr val="E1E5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351517E-0B32-264B-B09B-D804819A3B27}"/>
              </a:ext>
            </a:extLst>
          </p:cNvPr>
          <p:cNvSpPr/>
          <p:nvPr userDrawn="1"/>
        </p:nvSpPr>
        <p:spPr>
          <a:xfrm>
            <a:off x="4635779" y="2681678"/>
            <a:ext cx="1247747" cy="50872"/>
          </a:xfrm>
          <a:prstGeom prst="rect">
            <a:avLst/>
          </a:prstGeom>
          <a:solidFill>
            <a:srgbClr val="E1E5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CE5EAFE-F489-5E41-B370-8B131A657967}"/>
              </a:ext>
            </a:extLst>
          </p:cNvPr>
          <p:cNvSpPr/>
          <p:nvPr userDrawn="1"/>
        </p:nvSpPr>
        <p:spPr>
          <a:xfrm>
            <a:off x="7949372" y="2681678"/>
            <a:ext cx="1247747" cy="50872"/>
          </a:xfrm>
          <a:prstGeom prst="rect">
            <a:avLst/>
          </a:prstGeom>
          <a:solidFill>
            <a:srgbClr val="E1E5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565AB50-2134-6444-BB6D-D8BA8791FDDD}"/>
              </a:ext>
            </a:extLst>
          </p:cNvPr>
          <p:cNvSpPr/>
          <p:nvPr userDrawn="1"/>
        </p:nvSpPr>
        <p:spPr>
          <a:xfrm>
            <a:off x="7949372" y="4730541"/>
            <a:ext cx="1247747" cy="50872"/>
          </a:xfrm>
          <a:prstGeom prst="rect">
            <a:avLst/>
          </a:prstGeom>
          <a:solidFill>
            <a:srgbClr val="5395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2A2813B-3F86-9A4D-864C-37478C5A5F9B}"/>
              </a:ext>
            </a:extLst>
          </p:cNvPr>
          <p:cNvSpPr/>
          <p:nvPr userDrawn="1"/>
        </p:nvSpPr>
        <p:spPr>
          <a:xfrm>
            <a:off x="4645897" y="4730541"/>
            <a:ext cx="1247747" cy="50872"/>
          </a:xfrm>
          <a:prstGeom prst="rect">
            <a:avLst/>
          </a:prstGeom>
          <a:solidFill>
            <a:srgbClr val="5395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13962B0-08A3-AC44-9188-D4FBFA9DF375}"/>
              </a:ext>
            </a:extLst>
          </p:cNvPr>
          <p:cNvSpPr/>
          <p:nvPr userDrawn="1"/>
        </p:nvSpPr>
        <p:spPr>
          <a:xfrm>
            <a:off x="1342421" y="4730541"/>
            <a:ext cx="1247747" cy="50872"/>
          </a:xfrm>
          <a:prstGeom prst="rect">
            <a:avLst/>
          </a:prstGeom>
          <a:solidFill>
            <a:srgbClr val="5395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9" name="Date Placeholder 3">
            <a:extLst>
              <a:ext uri="{FF2B5EF4-FFF2-40B4-BE49-F238E27FC236}">
                <a16:creationId xmlns:a16="http://schemas.microsoft.com/office/drawing/2014/main" id="{F7E0E2BC-F827-6D44-AF4C-9DCEA07BBD30}"/>
              </a:ext>
            </a:extLst>
          </p:cNvPr>
          <p:cNvSpPr>
            <a:spLocks noGrp="1"/>
          </p:cNvSpPr>
          <p:nvPr>
            <p:ph type="dt" sz="half" idx="23"/>
          </p:nvPr>
        </p:nvSpPr>
        <p:spPr>
          <a:xfrm>
            <a:off x="3096242" y="6364530"/>
            <a:ext cx="1631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A810AE9-04D2-9744-B272-0DDEF9D72FDD}" type="datetime4">
              <a:rPr lang="en-US" smtClean="0"/>
              <a:pPr/>
              <a:t>April 20, 2022</a:t>
            </a:fld>
            <a:endParaRPr lang="en-US" dirty="0"/>
          </a:p>
        </p:txBody>
      </p:sp>
      <p:sp>
        <p:nvSpPr>
          <p:cNvPr id="40" name="Footer Placeholder 4">
            <a:extLst>
              <a:ext uri="{FF2B5EF4-FFF2-40B4-BE49-F238E27FC236}">
                <a16:creationId xmlns:a16="http://schemas.microsoft.com/office/drawing/2014/main" id="{21CEEFC6-EC63-354E-BC41-8797471899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28118" y="6356352"/>
            <a:ext cx="5878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656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Clr>
                <a:srgbClr val="006DAB"/>
              </a:buClr>
              <a:defRPr sz="2000"/>
            </a:lvl1pPr>
            <a:lvl2pPr>
              <a:buClr>
                <a:srgbClr val="006DAB"/>
              </a:buClr>
              <a:defRPr/>
            </a:lvl2pPr>
            <a:lvl3pPr>
              <a:buClr>
                <a:srgbClr val="006DAB"/>
              </a:buClr>
              <a:defRPr/>
            </a:lvl3pPr>
            <a:lvl4pPr>
              <a:buClr>
                <a:srgbClr val="006DAB"/>
              </a:buClr>
              <a:defRPr/>
            </a:lvl4pPr>
            <a:lvl5pPr>
              <a:buClr>
                <a:srgbClr val="006DAB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E733-AC03-FB41-9BB2-196EF1CF0C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30D7173-8DD5-1246-BC8F-7084240C88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96242" y="6364530"/>
            <a:ext cx="1631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A810AE9-04D2-9744-B272-0DDEF9D72FDD}" type="datetime4">
              <a:rPr lang="en-US" smtClean="0"/>
              <a:pPr/>
              <a:t>April 20, 2022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3532E44-C643-7640-9EB5-3923F30B09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28118" y="6356352"/>
            <a:ext cx="5878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32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>
            <a:lvl1pPr>
              <a:buClr>
                <a:srgbClr val="006DAB"/>
              </a:buClr>
              <a:defRPr sz="2000"/>
            </a:lvl1pPr>
            <a:lvl2pPr>
              <a:buClr>
                <a:srgbClr val="006DAB"/>
              </a:buClr>
              <a:defRPr/>
            </a:lvl2pPr>
            <a:lvl3pPr>
              <a:buClr>
                <a:srgbClr val="006DAB"/>
              </a:buClr>
              <a:defRPr/>
            </a:lvl3pPr>
            <a:lvl4pPr>
              <a:buClr>
                <a:srgbClr val="006DAB"/>
              </a:buClr>
              <a:defRPr/>
            </a:lvl4pPr>
            <a:lvl5pPr>
              <a:buClr>
                <a:srgbClr val="006DAB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E733-AC03-FB41-9BB2-196EF1CF0C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5AB724B-36FF-1643-836C-4A0719F5D2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96242" y="6364530"/>
            <a:ext cx="1631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A810AE9-04D2-9744-B272-0DDEF9D72FDD}" type="datetime4">
              <a:rPr lang="en-US" smtClean="0"/>
              <a:pPr/>
              <a:t>April 20, 2022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1CC95BA-0559-2347-88F5-8D2095DF45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28118" y="6356352"/>
            <a:ext cx="5878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745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D291319-439C-E548-A109-75F5E1DAADDD}"/>
              </a:ext>
            </a:extLst>
          </p:cNvPr>
          <p:cNvSpPr/>
          <p:nvPr userDrawn="1"/>
        </p:nvSpPr>
        <p:spPr>
          <a:xfrm>
            <a:off x="1734273" y="1848033"/>
            <a:ext cx="8266255" cy="365125"/>
          </a:xfrm>
          <a:prstGeom prst="rect">
            <a:avLst/>
          </a:prstGeom>
          <a:solidFill>
            <a:srgbClr val="3170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FF5B50-FE6A-DF47-8071-173505DCF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EAF9A0-058A-DF4E-964C-0F6F7D457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E733-AC03-FB41-9BB2-196EF1CF0CD7}" type="slidenum">
              <a:rPr lang="en-US" smtClean="0"/>
              <a:pPr/>
              <a:t>‹#›</a:t>
            </a:fld>
            <a:endParaRPr lang="en-US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B43CCEAD-DE70-B64A-8E4F-53854C7BBA5D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996889216"/>
              </p:ext>
            </p:extLst>
          </p:nvPr>
        </p:nvGraphicFramePr>
        <p:xfrm>
          <a:off x="1734274" y="1807901"/>
          <a:ext cx="8433444" cy="4216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76F75A3-EAC9-924B-A2D7-DD53999177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96242" y="6364530"/>
            <a:ext cx="1631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A810AE9-04D2-9744-B272-0DDEF9D72FDD}" type="datetime4">
              <a:rPr lang="en-US" smtClean="0"/>
              <a:pPr/>
              <a:t>April 20, 2022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12F93BF-F6B9-7D4D-A28C-8211F4D991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28118" y="6356352"/>
            <a:ext cx="5878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95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1E966CE-324A-B746-AEC9-A711D367E812}"/>
              </a:ext>
            </a:extLst>
          </p:cNvPr>
          <p:cNvSpPr/>
          <p:nvPr userDrawn="1"/>
        </p:nvSpPr>
        <p:spPr>
          <a:xfrm>
            <a:off x="0" y="1"/>
            <a:ext cx="12191997" cy="1690689"/>
          </a:xfrm>
          <a:prstGeom prst="rect">
            <a:avLst/>
          </a:prstGeom>
          <a:solidFill>
            <a:srgbClr val="006D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3336ADC-BE05-B04A-812E-8B595B696A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52343" y="80768"/>
            <a:ext cx="1191944" cy="8939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1038"/>
            <a:ext cx="10515600" cy="858313"/>
          </a:xfrm>
        </p:spPr>
        <p:txBody>
          <a:bodyPr anchor="t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5815"/>
            <a:ext cx="10515600" cy="4121148"/>
          </a:xfrm>
        </p:spPr>
        <p:txBody>
          <a:bodyPr/>
          <a:lstStyle>
            <a:lvl1pPr marL="228600" indent="-228600">
              <a:buClr>
                <a:srgbClr val="86BBE6"/>
              </a:buClr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86BBE6"/>
              </a:buClr>
              <a:defRPr sz="2000"/>
            </a:lvl2pPr>
            <a:lvl3pPr>
              <a:buClr>
                <a:srgbClr val="86BBE6"/>
              </a:buClr>
              <a:defRPr/>
            </a:lvl3pPr>
            <a:lvl4pPr>
              <a:buClr>
                <a:srgbClr val="86BBE6"/>
              </a:buClr>
              <a:defRPr/>
            </a:lvl4pPr>
            <a:lvl5pPr>
              <a:buClr>
                <a:srgbClr val="86BBE6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166286AB-B0F9-844D-95FB-C48FD0B867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06243" y="6356352"/>
            <a:ext cx="1147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025E733-AC03-FB41-9BB2-196EF1CF0C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C0693A9-DA38-744D-BDA5-29F3D9369F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96242" y="6364530"/>
            <a:ext cx="1631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A810AE9-04D2-9744-B272-0DDEF9D72FDD}" type="datetime4">
              <a:rPr lang="en-US" smtClean="0"/>
              <a:pPr/>
              <a:t>April 20, 2022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FC1AC02D-362E-0846-95A8-2936BA643E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28118" y="6356352"/>
            <a:ext cx="5878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08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8782E40-1B5E-D449-BF02-A5884B6043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02607"/>
            <a:ext cx="12192000" cy="6578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1" y="1709740"/>
            <a:ext cx="10515600" cy="2852737"/>
          </a:xfrm>
        </p:spPr>
        <p:txBody>
          <a:bodyPr anchor="ctr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 Option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62477"/>
            <a:ext cx="10515600" cy="1527175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25E733-AC03-FB41-9BB2-196EF1CF0C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FBA2DA9-3F59-D541-B6CA-F9EE9DCF8E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96242" y="6364530"/>
            <a:ext cx="1631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A810AE9-04D2-9744-B272-0DDEF9D72FDD}" type="datetime4">
              <a:rPr lang="en-US" smtClean="0"/>
              <a:pPr/>
              <a:t>April 20, 2022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0C15316-AD5B-5642-AC9C-EFCDEF4A6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28118" y="6356352"/>
            <a:ext cx="5878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91C1ECD-B2F7-2145-89EE-95CF0069A98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52343" y="80768"/>
            <a:ext cx="1191944" cy="89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437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1" y="1709740"/>
            <a:ext cx="10515600" cy="2852737"/>
          </a:xfrm>
        </p:spPr>
        <p:txBody>
          <a:bodyPr anchor="ctr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Section Title Option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 algn="ctr">
              <a:buNone/>
              <a:defRPr sz="2000">
                <a:solidFill>
                  <a:srgbClr val="53953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18804DB-DBBF-924D-A7A2-8E324D1235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06243" y="6356352"/>
            <a:ext cx="1147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025E733-AC03-FB41-9BB2-196EF1CF0C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5AA69D2-6EBF-AF4A-BE0A-425C5C61E9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96242" y="6364530"/>
            <a:ext cx="1631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A810AE9-04D2-9744-B272-0DDEF9D72FDD}" type="datetime4">
              <a:rPr lang="en-US" smtClean="0"/>
              <a:pPr/>
              <a:t>April 20, 2022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B6583E57-DF6B-894C-9334-FBAC95E34C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28118" y="6356352"/>
            <a:ext cx="5878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684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DD165269-8112-794D-8473-0543A42E6DCE}"/>
              </a:ext>
            </a:extLst>
          </p:cNvPr>
          <p:cNvSpPr/>
          <p:nvPr userDrawn="1"/>
        </p:nvSpPr>
        <p:spPr>
          <a:xfrm>
            <a:off x="838200" y="1756438"/>
            <a:ext cx="5181600" cy="1552507"/>
          </a:xfrm>
          <a:prstGeom prst="roundRect">
            <a:avLst/>
          </a:prstGeom>
          <a:solidFill>
            <a:srgbClr val="E1E5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55703" y="1924050"/>
            <a:ext cx="4385879" cy="132556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3429001"/>
            <a:ext cx="5181600" cy="2747963"/>
          </a:xfrm>
        </p:spPr>
        <p:txBody>
          <a:bodyPr/>
          <a:lstStyle>
            <a:lvl1pPr>
              <a:buClr>
                <a:srgbClr val="006DAB"/>
              </a:buClr>
              <a:defRPr sz="2000"/>
            </a:lvl1pPr>
            <a:lvl2pPr>
              <a:buClr>
                <a:srgbClr val="006DAB"/>
              </a:buClr>
              <a:defRPr/>
            </a:lvl2pPr>
            <a:lvl3pPr>
              <a:buClr>
                <a:srgbClr val="006DAB"/>
              </a:buClr>
              <a:defRPr/>
            </a:lvl3pPr>
            <a:lvl4pPr>
              <a:buClr>
                <a:srgbClr val="006DAB"/>
              </a:buClr>
              <a:defRPr/>
            </a:lvl4pPr>
            <a:lvl5pPr>
              <a:buClr>
                <a:srgbClr val="006DAB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3428999"/>
            <a:ext cx="5181600" cy="2747964"/>
          </a:xfrm>
        </p:spPr>
        <p:txBody>
          <a:bodyPr/>
          <a:lstStyle>
            <a:lvl1pPr>
              <a:buClr>
                <a:srgbClr val="006DAB"/>
              </a:buClr>
              <a:defRPr sz="2000"/>
            </a:lvl1pPr>
            <a:lvl2pPr>
              <a:buClr>
                <a:srgbClr val="006DAB"/>
              </a:buClr>
              <a:defRPr/>
            </a:lvl2pPr>
            <a:lvl3pPr>
              <a:buClr>
                <a:srgbClr val="006DAB"/>
              </a:buClr>
              <a:defRPr/>
            </a:lvl3pPr>
            <a:lvl4pPr>
              <a:buClr>
                <a:srgbClr val="006DAB"/>
              </a:buClr>
              <a:defRPr/>
            </a:lvl4pPr>
            <a:lvl5pPr>
              <a:buClr>
                <a:srgbClr val="006DAB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C1BE92B2-5922-6F42-976C-F6DAF4B1C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06243" y="6356352"/>
            <a:ext cx="1147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025E733-AC03-FB41-9BB2-196EF1CF0C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4361AD5-A177-2F4C-BC3A-591EC93D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96242" y="6364530"/>
            <a:ext cx="1631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A810AE9-04D2-9744-B272-0DDEF9D72FDD}" type="datetime4">
              <a:rPr lang="en-US" smtClean="0"/>
              <a:pPr/>
              <a:t>April 20, 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D5A36D2-5157-6B4D-ADB4-86557F4F61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28118" y="6356352"/>
            <a:ext cx="5878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44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ctr">
            <a:normAutofit/>
          </a:bodyPr>
          <a:lstStyle>
            <a:lvl1pPr marL="0" indent="0">
              <a:buNone/>
              <a:defRPr sz="2000" b="1" baseline="0">
                <a:solidFill>
                  <a:srgbClr val="006DA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>
            <a:lvl1pPr>
              <a:buClr>
                <a:srgbClr val="006DAB"/>
              </a:buClr>
              <a:defRPr sz="2000"/>
            </a:lvl1pPr>
            <a:lvl2pPr>
              <a:buClr>
                <a:srgbClr val="006DAB"/>
              </a:buClr>
              <a:defRPr/>
            </a:lvl2pPr>
            <a:lvl3pPr>
              <a:buClr>
                <a:srgbClr val="006DAB"/>
              </a:buClr>
              <a:defRPr/>
            </a:lvl3pPr>
            <a:lvl4pPr>
              <a:buClr>
                <a:srgbClr val="006DAB"/>
              </a:buClr>
              <a:defRPr/>
            </a:lvl4pPr>
            <a:lvl5pPr>
              <a:buClr>
                <a:srgbClr val="006DAB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ctr">
            <a:normAutofit/>
          </a:bodyPr>
          <a:lstStyle>
            <a:lvl1pPr marL="0" indent="0">
              <a:buNone/>
              <a:defRPr sz="2000" b="1" baseline="0">
                <a:solidFill>
                  <a:srgbClr val="006DA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>
            <a:lvl1pPr>
              <a:buClr>
                <a:srgbClr val="006DAB"/>
              </a:buClr>
              <a:defRPr sz="2000"/>
            </a:lvl1pPr>
            <a:lvl2pPr>
              <a:buClr>
                <a:srgbClr val="006DAB"/>
              </a:buClr>
              <a:defRPr/>
            </a:lvl2pPr>
            <a:lvl3pPr>
              <a:buClr>
                <a:srgbClr val="006DAB"/>
              </a:buClr>
              <a:defRPr/>
            </a:lvl3pPr>
            <a:lvl4pPr>
              <a:buClr>
                <a:srgbClr val="006DAB"/>
              </a:buClr>
              <a:defRPr/>
            </a:lvl4pPr>
            <a:lvl5pPr>
              <a:buClr>
                <a:srgbClr val="006DAB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1DF8BFD-82A3-A34B-8715-2F5C0FB98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06243" y="6356352"/>
            <a:ext cx="1147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025E733-AC03-FB41-9BB2-196EF1CF0C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27CDF0A2-7C12-1E42-8AF3-EAA6EDF1BFBD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096242" y="6364530"/>
            <a:ext cx="1631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A810AE9-04D2-9744-B272-0DDEF9D72FDD}" type="datetime4">
              <a:rPr lang="en-US" smtClean="0"/>
              <a:pPr/>
              <a:t>April 20, 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750F43E-EC84-6D43-870B-D3DE9974EBB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728118" y="6356352"/>
            <a:ext cx="5878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370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906" y="4292203"/>
            <a:ext cx="7441556" cy="655341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rgbClr val="004A7C"/>
                </a:solidFill>
              </a:defRPr>
            </a:lvl1pPr>
          </a:lstStyle>
          <a:p>
            <a:r>
              <a:rPr lang="en-US" dirty="0"/>
              <a:t>Header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E733-AC03-FB41-9BB2-196EF1CF0C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BF6F65E3-1A3F-634D-87F4-A5C03DDF7D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7905" y="5168757"/>
            <a:ext cx="7441556" cy="786021"/>
          </a:xfrm>
        </p:spPr>
        <p:txBody>
          <a:bodyPr>
            <a:normAutofit/>
          </a:bodyPr>
          <a:lstStyle>
            <a:lvl1pPr marL="0" indent="0">
              <a:buNone/>
              <a:defRPr sz="1400" baseline="0">
                <a:solidFill>
                  <a:srgbClr val="006DAB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27A4B050-9C78-9D4D-8F33-BCA5DEBA3886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096242" y="6364530"/>
            <a:ext cx="1631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A810AE9-04D2-9744-B272-0DDEF9D72FDD}" type="datetime4">
              <a:rPr lang="en-US" smtClean="0"/>
              <a:pPr/>
              <a:t>April 20, 2022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46576BD0-7627-4142-8B1A-754F7CF673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28118" y="6356352"/>
            <a:ext cx="5878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61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E733-AC03-FB41-9BB2-196EF1CF0CD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94F581-6CDE-9641-8EB7-7982E8D3CF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96242" y="6364530"/>
            <a:ext cx="1631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A810AE9-04D2-9744-B272-0DDEF9D72FDD}" type="datetime4">
              <a:rPr lang="en-US" smtClean="0"/>
              <a:pPr/>
              <a:t>April 20, 2022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F98ED5E-63A5-0348-A5C2-35C59BB815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28118" y="6356352"/>
            <a:ext cx="5878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308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buClr>
                <a:srgbClr val="006DAB"/>
              </a:buClr>
              <a:defRPr sz="2000"/>
            </a:lvl1pPr>
            <a:lvl2pPr>
              <a:buClr>
                <a:srgbClr val="006DAB"/>
              </a:buClr>
              <a:defRPr sz="2000"/>
            </a:lvl2pPr>
            <a:lvl3pPr>
              <a:buClr>
                <a:srgbClr val="006DAB"/>
              </a:buClr>
              <a:defRPr sz="1800"/>
            </a:lvl3pPr>
            <a:lvl4pPr>
              <a:buClr>
                <a:srgbClr val="006DAB"/>
              </a:buClr>
              <a:defRPr sz="1600"/>
            </a:lvl4pPr>
            <a:lvl5pPr>
              <a:buClr>
                <a:srgbClr val="006DAB"/>
              </a:buCl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 baseline="0">
                <a:solidFill>
                  <a:srgbClr val="006DAB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E733-AC03-FB41-9BB2-196EF1CF0CD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E8E31EC-EC13-5D49-A210-23513CA50EAD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096242" y="6364530"/>
            <a:ext cx="1631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A810AE9-04D2-9744-B272-0DDEF9D72FDD}" type="datetime4">
              <a:rPr lang="en-US" smtClean="0"/>
              <a:pPr/>
              <a:t>April 20, 2022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10E4390-8411-E849-8E52-3292081A94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28118" y="6356352"/>
            <a:ext cx="5878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33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FAFB27BF-F48F-0A4B-B00E-450983EC1D0E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736526" y="57897"/>
            <a:ext cx="1234549" cy="92591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5C7DFD4-53F7-5246-AC39-5B2BBD4A38AB}"/>
              </a:ext>
            </a:extLst>
          </p:cNvPr>
          <p:cNvSpPr/>
          <p:nvPr userDrawn="1"/>
        </p:nvSpPr>
        <p:spPr>
          <a:xfrm>
            <a:off x="0" y="6262654"/>
            <a:ext cx="12192000" cy="595346"/>
          </a:xfrm>
          <a:prstGeom prst="rect">
            <a:avLst/>
          </a:prstGeom>
          <a:solidFill>
            <a:srgbClr val="86B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96242" y="6364530"/>
            <a:ext cx="1631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A810AE9-04D2-9744-B272-0DDEF9D72FDD}" type="datetime4">
              <a:rPr lang="en-US" smtClean="0"/>
              <a:pPr/>
              <a:t>April 20,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28118" y="6356352"/>
            <a:ext cx="5878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06243" y="6356352"/>
            <a:ext cx="1147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025E733-AC03-FB41-9BB2-196EF1CF0C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1EA1BCB-541A-3646-99D5-532D7992377F}"/>
              </a:ext>
            </a:extLst>
          </p:cNvPr>
          <p:cNvSpPr/>
          <p:nvPr userDrawn="1"/>
        </p:nvSpPr>
        <p:spPr>
          <a:xfrm>
            <a:off x="1" y="6262654"/>
            <a:ext cx="2762935" cy="595346"/>
          </a:xfrm>
          <a:prstGeom prst="rect">
            <a:avLst/>
          </a:prstGeom>
          <a:solidFill>
            <a:srgbClr val="006D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628F0DD-1CCA-5A45-89F6-9E622911A0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/>
          <a:srcRect l="2689" t="23711" r="4807" b="24740"/>
          <a:stretch/>
        </p:blipFill>
        <p:spPr>
          <a:xfrm>
            <a:off x="316992" y="6318505"/>
            <a:ext cx="2206752" cy="46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456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004A7C"/>
          </a:solidFill>
          <a:latin typeface="Rockwell" panose="02060603020205020403" pitchFamily="18" charset="77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6DAB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6DAB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6DAB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6DAB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6DAB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866" y="349637"/>
            <a:ext cx="7296621" cy="123381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Frederick Health</a:t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2022-2025 Nursing Strategic Plan</a:t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en-US" sz="2000" b="1" dirty="0">
                <a:solidFill>
                  <a:srgbClr val="669900"/>
                </a:solidFill>
                <a:latin typeface="+mn-lt"/>
              </a:rPr>
              <a:t>FH Nurses: Committed to Excellence</a:t>
            </a:r>
            <a:endParaRPr lang="en-US" b="1" dirty="0">
              <a:solidFill>
                <a:srgbClr val="669900"/>
              </a:solidFill>
              <a:latin typeface="+mn-lt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139625" y="349637"/>
            <a:ext cx="8408632" cy="5372295"/>
            <a:chOff x="779" y="-1944"/>
            <a:chExt cx="13194" cy="11281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5279" y="1651"/>
              <a:ext cx="8679" cy="1814"/>
            </a:xfrm>
            <a:custGeom>
              <a:avLst/>
              <a:gdLst>
                <a:gd name="T0" fmla="+- 0 13774 5280"/>
                <a:gd name="T1" fmla="*/ T0 w 8679"/>
                <a:gd name="T2" fmla="+- 0 1651 1651"/>
                <a:gd name="T3" fmla="*/ 1651 h 1108"/>
                <a:gd name="T4" fmla="+- 0 5280 5280"/>
                <a:gd name="T5" fmla="*/ T4 w 8679"/>
                <a:gd name="T6" fmla="+- 0 1651 1651"/>
                <a:gd name="T7" fmla="*/ 1651 h 1108"/>
                <a:gd name="T8" fmla="+- 0 5280 5280"/>
                <a:gd name="T9" fmla="*/ T8 w 8679"/>
                <a:gd name="T10" fmla="+- 0 2759 1651"/>
                <a:gd name="T11" fmla="*/ 2759 h 1108"/>
                <a:gd name="T12" fmla="+- 0 13774 5280"/>
                <a:gd name="T13" fmla="*/ T12 w 8679"/>
                <a:gd name="T14" fmla="+- 0 2759 1651"/>
                <a:gd name="T15" fmla="*/ 2759 h 1108"/>
                <a:gd name="T16" fmla="+- 0 13846 5280"/>
                <a:gd name="T17" fmla="*/ T16 w 8679"/>
                <a:gd name="T18" fmla="+- 0 2744 1651"/>
                <a:gd name="T19" fmla="*/ 2744 h 1108"/>
                <a:gd name="T20" fmla="+- 0 13904 5280"/>
                <a:gd name="T21" fmla="*/ T20 w 8679"/>
                <a:gd name="T22" fmla="+- 0 2705 1651"/>
                <a:gd name="T23" fmla="*/ 2705 h 1108"/>
                <a:gd name="T24" fmla="+- 0 13944 5280"/>
                <a:gd name="T25" fmla="*/ T24 w 8679"/>
                <a:gd name="T26" fmla="+- 0 2646 1651"/>
                <a:gd name="T27" fmla="*/ 2646 h 1108"/>
                <a:gd name="T28" fmla="+- 0 13958 5280"/>
                <a:gd name="T29" fmla="*/ T28 w 8679"/>
                <a:gd name="T30" fmla="+- 0 2574 1651"/>
                <a:gd name="T31" fmla="*/ 2574 h 1108"/>
                <a:gd name="T32" fmla="+- 0 13958 5280"/>
                <a:gd name="T33" fmla="*/ T32 w 8679"/>
                <a:gd name="T34" fmla="+- 0 1836 1651"/>
                <a:gd name="T35" fmla="*/ 1836 h 1108"/>
                <a:gd name="T36" fmla="+- 0 13944 5280"/>
                <a:gd name="T37" fmla="*/ T36 w 8679"/>
                <a:gd name="T38" fmla="+- 0 1764 1651"/>
                <a:gd name="T39" fmla="*/ 1764 h 1108"/>
                <a:gd name="T40" fmla="+- 0 13904 5280"/>
                <a:gd name="T41" fmla="*/ T40 w 8679"/>
                <a:gd name="T42" fmla="+- 0 1705 1651"/>
                <a:gd name="T43" fmla="*/ 1705 h 1108"/>
                <a:gd name="T44" fmla="+- 0 13846 5280"/>
                <a:gd name="T45" fmla="*/ T44 w 8679"/>
                <a:gd name="T46" fmla="+- 0 1666 1651"/>
                <a:gd name="T47" fmla="*/ 1666 h 1108"/>
                <a:gd name="T48" fmla="+- 0 13774 5280"/>
                <a:gd name="T49" fmla="*/ T48 w 8679"/>
                <a:gd name="T50" fmla="+- 0 1651 1651"/>
                <a:gd name="T51" fmla="*/ 1651 h 11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8679" h="1108">
                  <a:moveTo>
                    <a:pt x="8494" y="0"/>
                  </a:moveTo>
                  <a:lnTo>
                    <a:pt x="0" y="0"/>
                  </a:lnTo>
                  <a:lnTo>
                    <a:pt x="0" y="1108"/>
                  </a:lnTo>
                  <a:lnTo>
                    <a:pt x="8494" y="1108"/>
                  </a:lnTo>
                  <a:lnTo>
                    <a:pt x="8566" y="1093"/>
                  </a:lnTo>
                  <a:lnTo>
                    <a:pt x="8624" y="1054"/>
                  </a:lnTo>
                  <a:lnTo>
                    <a:pt x="8664" y="995"/>
                  </a:lnTo>
                  <a:lnTo>
                    <a:pt x="8678" y="923"/>
                  </a:lnTo>
                  <a:lnTo>
                    <a:pt x="8678" y="185"/>
                  </a:lnTo>
                  <a:lnTo>
                    <a:pt x="8664" y="113"/>
                  </a:lnTo>
                  <a:lnTo>
                    <a:pt x="8624" y="54"/>
                  </a:lnTo>
                  <a:lnTo>
                    <a:pt x="8566" y="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rgbClr val="E8D0D0">
                <a:alpha val="9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457200"/>
              <a:endParaRPr lang="en-US" sz="9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801" y="1513"/>
              <a:ext cx="4479" cy="1909"/>
            </a:xfrm>
            <a:custGeom>
              <a:avLst/>
              <a:gdLst>
                <a:gd name="T0" fmla="+- 0 5049 802"/>
                <a:gd name="T1" fmla="*/ T0 w 4479"/>
                <a:gd name="T2" fmla="+- 0 1513 1513"/>
                <a:gd name="T3" fmla="*/ 1513 h 1385"/>
                <a:gd name="T4" fmla="+- 0 1032 802"/>
                <a:gd name="T5" fmla="*/ T4 w 4479"/>
                <a:gd name="T6" fmla="+- 0 1513 1513"/>
                <a:gd name="T7" fmla="*/ 1513 h 1385"/>
                <a:gd name="T8" fmla="+- 0 959 802"/>
                <a:gd name="T9" fmla="*/ T8 w 4479"/>
                <a:gd name="T10" fmla="+- 0 1525 1513"/>
                <a:gd name="T11" fmla="*/ 1525 h 1385"/>
                <a:gd name="T12" fmla="+- 0 896 802"/>
                <a:gd name="T13" fmla="*/ T12 w 4479"/>
                <a:gd name="T14" fmla="+- 0 1558 1513"/>
                <a:gd name="T15" fmla="*/ 1558 h 1385"/>
                <a:gd name="T16" fmla="+- 0 846 802"/>
                <a:gd name="T17" fmla="*/ T16 w 4479"/>
                <a:gd name="T18" fmla="+- 0 1607 1513"/>
                <a:gd name="T19" fmla="*/ 1607 h 1385"/>
                <a:gd name="T20" fmla="+- 0 813 802"/>
                <a:gd name="T21" fmla="*/ T20 w 4479"/>
                <a:gd name="T22" fmla="+- 0 1671 1513"/>
                <a:gd name="T23" fmla="*/ 1671 h 1385"/>
                <a:gd name="T24" fmla="+- 0 802 802"/>
                <a:gd name="T25" fmla="*/ T24 w 4479"/>
                <a:gd name="T26" fmla="+- 0 1744 1513"/>
                <a:gd name="T27" fmla="*/ 1744 h 1385"/>
                <a:gd name="T28" fmla="+- 0 802 802"/>
                <a:gd name="T29" fmla="*/ T28 w 4479"/>
                <a:gd name="T30" fmla="+- 0 2666 1513"/>
                <a:gd name="T31" fmla="*/ 2666 h 1385"/>
                <a:gd name="T32" fmla="+- 0 813 802"/>
                <a:gd name="T33" fmla="*/ T32 w 4479"/>
                <a:gd name="T34" fmla="+- 0 2739 1513"/>
                <a:gd name="T35" fmla="*/ 2739 h 1385"/>
                <a:gd name="T36" fmla="+- 0 846 802"/>
                <a:gd name="T37" fmla="*/ T36 w 4479"/>
                <a:gd name="T38" fmla="+- 0 2803 1513"/>
                <a:gd name="T39" fmla="*/ 2803 h 1385"/>
                <a:gd name="T40" fmla="+- 0 896 802"/>
                <a:gd name="T41" fmla="*/ T40 w 4479"/>
                <a:gd name="T42" fmla="+- 0 2853 1513"/>
                <a:gd name="T43" fmla="*/ 2853 h 1385"/>
                <a:gd name="T44" fmla="+- 0 959 802"/>
                <a:gd name="T45" fmla="*/ T44 w 4479"/>
                <a:gd name="T46" fmla="+- 0 2885 1513"/>
                <a:gd name="T47" fmla="*/ 2885 h 1385"/>
                <a:gd name="T48" fmla="+- 0 1032 802"/>
                <a:gd name="T49" fmla="*/ T48 w 4479"/>
                <a:gd name="T50" fmla="+- 0 2897 1513"/>
                <a:gd name="T51" fmla="*/ 2897 h 1385"/>
                <a:gd name="T52" fmla="+- 0 5049 802"/>
                <a:gd name="T53" fmla="*/ T52 w 4479"/>
                <a:gd name="T54" fmla="+- 0 2897 1513"/>
                <a:gd name="T55" fmla="*/ 2897 h 1385"/>
                <a:gd name="T56" fmla="+- 0 5122 802"/>
                <a:gd name="T57" fmla="*/ T56 w 4479"/>
                <a:gd name="T58" fmla="+- 0 2885 1513"/>
                <a:gd name="T59" fmla="*/ 2885 h 1385"/>
                <a:gd name="T60" fmla="+- 0 5186 802"/>
                <a:gd name="T61" fmla="*/ T60 w 4479"/>
                <a:gd name="T62" fmla="+- 0 2853 1513"/>
                <a:gd name="T63" fmla="*/ 2853 h 1385"/>
                <a:gd name="T64" fmla="+- 0 5235 802"/>
                <a:gd name="T65" fmla="*/ T64 w 4479"/>
                <a:gd name="T66" fmla="+- 0 2803 1513"/>
                <a:gd name="T67" fmla="*/ 2803 h 1385"/>
                <a:gd name="T68" fmla="+- 0 5268 802"/>
                <a:gd name="T69" fmla="*/ T68 w 4479"/>
                <a:gd name="T70" fmla="+- 0 2739 1513"/>
                <a:gd name="T71" fmla="*/ 2739 h 1385"/>
                <a:gd name="T72" fmla="+- 0 5280 802"/>
                <a:gd name="T73" fmla="*/ T72 w 4479"/>
                <a:gd name="T74" fmla="+- 0 2666 1513"/>
                <a:gd name="T75" fmla="*/ 2666 h 1385"/>
                <a:gd name="T76" fmla="+- 0 5280 802"/>
                <a:gd name="T77" fmla="*/ T76 w 4479"/>
                <a:gd name="T78" fmla="+- 0 1744 1513"/>
                <a:gd name="T79" fmla="*/ 1744 h 1385"/>
                <a:gd name="T80" fmla="+- 0 5268 802"/>
                <a:gd name="T81" fmla="*/ T80 w 4479"/>
                <a:gd name="T82" fmla="+- 0 1671 1513"/>
                <a:gd name="T83" fmla="*/ 1671 h 1385"/>
                <a:gd name="T84" fmla="+- 0 5235 802"/>
                <a:gd name="T85" fmla="*/ T84 w 4479"/>
                <a:gd name="T86" fmla="+- 0 1607 1513"/>
                <a:gd name="T87" fmla="*/ 1607 h 1385"/>
                <a:gd name="T88" fmla="+- 0 5186 802"/>
                <a:gd name="T89" fmla="*/ T88 w 4479"/>
                <a:gd name="T90" fmla="+- 0 1558 1513"/>
                <a:gd name="T91" fmla="*/ 1558 h 1385"/>
                <a:gd name="T92" fmla="+- 0 5122 802"/>
                <a:gd name="T93" fmla="*/ T92 w 4479"/>
                <a:gd name="T94" fmla="+- 0 1525 1513"/>
                <a:gd name="T95" fmla="*/ 1525 h 1385"/>
                <a:gd name="T96" fmla="+- 0 5049 802"/>
                <a:gd name="T97" fmla="*/ T96 w 4479"/>
                <a:gd name="T98" fmla="+- 0 1513 1513"/>
                <a:gd name="T99" fmla="*/ 1513 h 138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</a:cxnLst>
              <a:rect l="0" t="0" r="r" b="b"/>
              <a:pathLst>
                <a:path w="4479" h="1385">
                  <a:moveTo>
                    <a:pt x="4247" y="0"/>
                  </a:moveTo>
                  <a:lnTo>
                    <a:pt x="230" y="0"/>
                  </a:lnTo>
                  <a:lnTo>
                    <a:pt x="157" y="12"/>
                  </a:lnTo>
                  <a:lnTo>
                    <a:pt x="94" y="45"/>
                  </a:lnTo>
                  <a:lnTo>
                    <a:pt x="44" y="94"/>
                  </a:lnTo>
                  <a:lnTo>
                    <a:pt x="11" y="158"/>
                  </a:lnTo>
                  <a:lnTo>
                    <a:pt x="0" y="231"/>
                  </a:lnTo>
                  <a:lnTo>
                    <a:pt x="0" y="1153"/>
                  </a:lnTo>
                  <a:lnTo>
                    <a:pt x="11" y="1226"/>
                  </a:lnTo>
                  <a:lnTo>
                    <a:pt x="44" y="1290"/>
                  </a:lnTo>
                  <a:lnTo>
                    <a:pt x="94" y="1340"/>
                  </a:lnTo>
                  <a:lnTo>
                    <a:pt x="157" y="1372"/>
                  </a:lnTo>
                  <a:lnTo>
                    <a:pt x="230" y="1384"/>
                  </a:lnTo>
                  <a:lnTo>
                    <a:pt x="4247" y="1384"/>
                  </a:lnTo>
                  <a:lnTo>
                    <a:pt x="4320" y="1372"/>
                  </a:lnTo>
                  <a:lnTo>
                    <a:pt x="4384" y="1340"/>
                  </a:lnTo>
                  <a:lnTo>
                    <a:pt x="4433" y="1290"/>
                  </a:lnTo>
                  <a:lnTo>
                    <a:pt x="4466" y="1226"/>
                  </a:lnTo>
                  <a:lnTo>
                    <a:pt x="4478" y="1153"/>
                  </a:lnTo>
                  <a:lnTo>
                    <a:pt x="4478" y="231"/>
                  </a:lnTo>
                  <a:lnTo>
                    <a:pt x="4466" y="158"/>
                  </a:lnTo>
                  <a:lnTo>
                    <a:pt x="4433" y="94"/>
                  </a:lnTo>
                  <a:lnTo>
                    <a:pt x="4384" y="45"/>
                  </a:lnTo>
                  <a:lnTo>
                    <a:pt x="4320" y="12"/>
                  </a:lnTo>
                  <a:lnTo>
                    <a:pt x="4247" y="0"/>
                  </a:lnTo>
                  <a:close/>
                </a:path>
              </a:pathLst>
            </a:cu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457200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5284" y="3508"/>
              <a:ext cx="8670" cy="1695"/>
            </a:xfrm>
            <a:custGeom>
              <a:avLst/>
              <a:gdLst>
                <a:gd name="T0" fmla="+- 0 13697 5285"/>
                <a:gd name="T1" fmla="*/ T0 w 8670"/>
                <a:gd name="T2" fmla="+- 0 2966 2966"/>
                <a:gd name="T3" fmla="*/ 2966 h 1546"/>
                <a:gd name="T4" fmla="+- 0 5285 5285"/>
                <a:gd name="T5" fmla="*/ T4 w 8670"/>
                <a:gd name="T6" fmla="+- 0 2966 2966"/>
                <a:gd name="T7" fmla="*/ 2966 h 1546"/>
                <a:gd name="T8" fmla="+- 0 5285 5285"/>
                <a:gd name="T9" fmla="*/ T8 w 8670"/>
                <a:gd name="T10" fmla="+- 0 4512 2966"/>
                <a:gd name="T11" fmla="*/ 4512 h 1546"/>
                <a:gd name="T12" fmla="+- 0 13697 5285"/>
                <a:gd name="T13" fmla="*/ T12 w 8670"/>
                <a:gd name="T14" fmla="+- 0 4512 2966"/>
                <a:gd name="T15" fmla="*/ 4512 h 1546"/>
                <a:gd name="T16" fmla="+- 0 13766 5285"/>
                <a:gd name="T17" fmla="*/ T16 w 8670"/>
                <a:gd name="T18" fmla="+- 0 4503 2966"/>
                <a:gd name="T19" fmla="*/ 4503 h 1546"/>
                <a:gd name="T20" fmla="+- 0 13827 5285"/>
                <a:gd name="T21" fmla="*/ T20 w 8670"/>
                <a:gd name="T22" fmla="+- 0 4477 2966"/>
                <a:gd name="T23" fmla="*/ 4477 h 1546"/>
                <a:gd name="T24" fmla="+- 0 13879 5285"/>
                <a:gd name="T25" fmla="*/ T24 w 8670"/>
                <a:gd name="T26" fmla="+- 0 4437 2966"/>
                <a:gd name="T27" fmla="*/ 4437 h 1546"/>
                <a:gd name="T28" fmla="+- 0 13920 5285"/>
                <a:gd name="T29" fmla="*/ T28 w 8670"/>
                <a:gd name="T30" fmla="+- 0 4384 2966"/>
                <a:gd name="T31" fmla="*/ 4384 h 1546"/>
                <a:gd name="T32" fmla="+- 0 13946 5285"/>
                <a:gd name="T33" fmla="*/ T32 w 8670"/>
                <a:gd name="T34" fmla="+- 0 4323 2966"/>
                <a:gd name="T35" fmla="*/ 4323 h 1546"/>
                <a:gd name="T36" fmla="+- 0 13955 5285"/>
                <a:gd name="T37" fmla="*/ T36 w 8670"/>
                <a:gd name="T38" fmla="+- 0 4254 2966"/>
                <a:gd name="T39" fmla="*/ 4254 h 1546"/>
                <a:gd name="T40" fmla="+- 0 13955 5285"/>
                <a:gd name="T41" fmla="*/ T40 w 8670"/>
                <a:gd name="T42" fmla="+- 0 3224 2966"/>
                <a:gd name="T43" fmla="*/ 3224 h 1546"/>
                <a:gd name="T44" fmla="+- 0 13946 5285"/>
                <a:gd name="T45" fmla="*/ T44 w 8670"/>
                <a:gd name="T46" fmla="+- 0 3155 2966"/>
                <a:gd name="T47" fmla="*/ 3155 h 1546"/>
                <a:gd name="T48" fmla="+- 0 13920 5285"/>
                <a:gd name="T49" fmla="*/ T48 w 8670"/>
                <a:gd name="T50" fmla="+- 0 3094 2966"/>
                <a:gd name="T51" fmla="*/ 3094 h 1546"/>
                <a:gd name="T52" fmla="+- 0 13879 5285"/>
                <a:gd name="T53" fmla="*/ T52 w 8670"/>
                <a:gd name="T54" fmla="+- 0 3042 2966"/>
                <a:gd name="T55" fmla="*/ 3042 h 1546"/>
                <a:gd name="T56" fmla="+- 0 13827 5285"/>
                <a:gd name="T57" fmla="*/ T56 w 8670"/>
                <a:gd name="T58" fmla="+- 0 3002 2966"/>
                <a:gd name="T59" fmla="*/ 3002 h 1546"/>
                <a:gd name="T60" fmla="+- 0 13766 5285"/>
                <a:gd name="T61" fmla="*/ T60 w 8670"/>
                <a:gd name="T62" fmla="+- 0 2976 2966"/>
                <a:gd name="T63" fmla="*/ 2976 h 1546"/>
                <a:gd name="T64" fmla="+- 0 13697 5285"/>
                <a:gd name="T65" fmla="*/ T64 w 8670"/>
                <a:gd name="T66" fmla="+- 0 2966 2966"/>
                <a:gd name="T67" fmla="*/ 2966 h 154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</a:cxnLst>
              <a:rect l="0" t="0" r="r" b="b"/>
              <a:pathLst>
                <a:path w="8670" h="1546">
                  <a:moveTo>
                    <a:pt x="8412" y="0"/>
                  </a:moveTo>
                  <a:lnTo>
                    <a:pt x="0" y="0"/>
                  </a:lnTo>
                  <a:lnTo>
                    <a:pt x="0" y="1546"/>
                  </a:lnTo>
                  <a:lnTo>
                    <a:pt x="8412" y="1546"/>
                  </a:lnTo>
                  <a:lnTo>
                    <a:pt x="8481" y="1537"/>
                  </a:lnTo>
                  <a:lnTo>
                    <a:pt x="8542" y="1511"/>
                  </a:lnTo>
                  <a:lnTo>
                    <a:pt x="8594" y="1471"/>
                  </a:lnTo>
                  <a:lnTo>
                    <a:pt x="8635" y="1418"/>
                  </a:lnTo>
                  <a:lnTo>
                    <a:pt x="8661" y="1357"/>
                  </a:lnTo>
                  <a:lnTo>
                    <a:pt x="8670" y="1288"/>
                  </a:lnTo>
                  <a:lnTo>
                    <a:pt x="8670" y="258"/>
                  </a:lnTo>
                  <a:lnTo>
                    <a:pt x="8661" y="189"/>
                  </a:lnTo>
                  <a:lnTo>
                    <a:pt x="8635" y="128"/>
                  </a:lnTo>
                  <a:lnTo>
                    <a:pt x="8594" y="76"/>
                  </a:lnTo>
                  <a:lnTo>
                    <a:pt x="8542" y="36"/>
                  </a:lnTo>
                  <a:lnTo>
                    <a:pt x="8481" y="10"/>
                  </a:lnTo>
                  <a:lnTo>
                    <a:pt x="8412" y="0"/>
                  </a:lnTo>
                  <a:close/>
                </a:path>
              </a:pathLst>
            </a:custGeom>
            <a:solidFill>
              <a:srgbClr val="DEE7D1">
                <a:alpha val="9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457200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801" y="3485"/>
              <a:ext cx="4473" cy="1725"/>
            </a:xfrm>
            <a:custGeom>
              <a:avLst/>
              <a:gdLst>
                <a:gd name="T0" fmla="+- 0 5054 802"/>
                <a:gd name="T1" fmla="*/ T0 w 4484"/>
                <a:gd name="T2" fmla="+- 0 3047 3047"/>
                <a:gd name="T3" fmla="*/ 3047 h 1385"/>
                <a:gd name="T4" fmla="+- 0 1032 802"/>
                <a:gd name="T5" fmla="*/ T4 w 4484"/>
                <a:gd name="T6" fmla="+- 0 3047 3047"/>
                <a:gd name="T7" fmla="*/ 3047 h 1385"/>
                <a:gd name="T8" fmla="+- 0 959 802"/>
                <a:gd name="T9" fmla="*/ T8 w 4484"/>
                <a:gd name="T10" fmla="+- 0 3059 3047"/>
                <a:gd name="T11" fmla="*/ 3059 h 1385"/>
                <a:gd name="T12" fmla="+- 0 896 802"/>
                <a:gd name="T13" fmla="*/ T12 w 4484"/>
                <a:gd name="T14" fmla="+- 0 3092 3047"/>
                <a:gd name="T15" fmla="*/ 3092 h 1385"/>
                <a:gd name="T16" fmla="+- 0 846 802"/>
                <a:gd name="T17" fmla="*/ T16 w 4484"/>
                <a:gd name="T18" fmla="+- 0 3142 3047"/>
                <a:gd name="T19" fmla="*/ 3142 h 1385"/>
                <a:gd name="T20" fmla="+- 0 813 802"/>
                <a:gd name="T21" fmla="*/ T20 w 4484"/>
                <a:gd name="T22" fmla="+- 0 3205 3047"/>
                <a:gd name="T23" fmla="*/ 3205 h 1385"/>
                <a:gd name="T24" fmla="+- 0 802 802"/>
                <a:gd name="T25" fmla="*/ T24 w 4484"/>
                <a:gd name="T26" fmla="+- 0 3278 3047"/>
                <a:gd name="T27" fmla="*/ 3278 h 1385"/>
                <a:gd name="T28" fmla="+- 0 802 802"/>
                <a:gd name="T29" fmla="*/ T28 w 4484"/>
                <a:gd name="T30" fmla="+- 0 4201 3047"/>
                <a:gd name="T31" fmla="*/ 4201 h 1385"/>
                <a:gd name="T32" fmla="+- 0 813 802"/>
                <a:gd name="T33" fmla="*/ T32 w 4484"/>
                <a:gd name="T34" fmla="+- 0 4273 3047"/>
                <a:gd name="T35" fmla="*/ 4273 h 1385"/>
                <a:gd name="T36" fmla="+- 0 846 802"/>
                <a:gd name="T37" fmla="*/ T36 w 4484"/>
                <a:gd name="T38" fmla="+- 0 4337 3047"/>
                <a:gd name="T39" fmla="*/ 4337 h 1385"/>
                <a:gd name="T40" fmla="+- 0 896 802"/>
                <a:gd name="T41" fmla="*/ T40 w 4484"/>
                <a:gd name="T42" fmla="+- 0 4387 3047"/>
                <a:gd name="T43" fmla="*/ 4387 h 1385"/>
                <a:gd name="T44" fmla="+- 0 959 802"/>
                <a:gd name="T45" fmla="*/ T44 w 4484"/>
                <a:gd name="T46" fmla="+- 0 4420 3047"/>
                <a:gd name="T47" fmla="*/ 4420 h 1385"/>
                <a:gd name="T48" fmla="+- 0 1032 802"/>
                <a:gd name="T49" fmla="*/ T48 w 4484"/>
                <a:gd name="T50" fmla="+- 0 4431 3047"/>
                <a:gd name="T51" fmla="*/ 4431 h 1385"/>
                <a:gd name="T52" fmla="+- 0 5054 802"/>
                <a:gd name="T53" fmla="*/ T52 w 4484"/>
                <a:gd name="T54" fmla="+- 0 4431 3047"/>
                <a:gd name="T55" fmla="*/ 4431 h 1385"/>
                <a:gd name="T56" fmla="+- 0 5127 802"/>
                <a:gd name="T57" fmla="*/ T56 w 4484"/>
                <a:gd name="T58" fmla="+- 0 4420 3047"/>
                <a:gd name="T59" fmla="*/ 4420 h 1385"/>
                <a:gd name="T60" fmla="+- 0 5190 802"/>
                <a:gd name="T61" fmla="*/ T60 w 4484"/>
                <a:gd name="T62" fmla="+- 0 4387 3047"/>
                <a:gd name="T63" fmla="*/ 4387 h 1385"/>
                <a:gd name="T64" fmla="+- 0 5240 802"/>
                <a:gd name="T65" fmla="*/ T64 w 4484"/>
                <a:gd name="T66" fmla="+- 0 4337 3047"/>
                <a:gd name="T67" fmla="*/ 4337 h 1385"/>
                <a:gd name="T68" fmla="+- 0 5273 802"/>
                <a:gd name="T69" fmla="*/ T68 w 4484"/>
                <a:gd name="T70" fmla="+- 0 4273 3047"/>
                <a:gd name="T71" fmla="*/ 4273 h 1385"/>
                <a:gd name="T72" fmla="+- 0 5285 802"/>
                <a:gd name="T73" fmla="*/ T72 w 4484"/>
                <a:gd name="T74" fmla="+- 0 4201 3047"/>
                <a:gd name="T75" fmla="*/ 4201 h 1385"/>
                <a:gd name="T76" fmla="+- 0 5285 802"/>
                <a:gd name="T77" fmla="*/ T76 w 4484"/>
                <a:gd name="T78" fmla="+- 0 3278 3047"/>
                <a:gd name="T79" fmla="*/ 3278 h 1385"/>
                <a:gd name="T80" fmla="+- 0 5273 802"/>
                <a:gd name="T81" fmla="*/ T80 w 4484"/>
                <a:gd name="T82" fmla="+- 0 3205 3047"/>
                <a:gd name="T83" fmla="*/ 3205 h 1385"/>
                <a:gd name="T84" fmla="+- 0 5240 802"/>
                <a:gd name="T85" fmla="*/ T84 w 4484"/>
                <a:gd name="T86" fmla="+- 0 3142 3047"/>
                <a:gd name="T87" fmla="*/ 3142 h 1385"/>
                <a:gd name="T88" fmla="+- 0 5190 802"/>
                <a:gd name="T89" fmla="*/ T88 w 4484"/>
                <a:gd name="T90" fmla="+- 0 3092 3047"/>
                <a:gd name="T91" fmla="*/ 3092 h 1385"/>
                <a:gd name="T92" fmla="+- 0 5127 802"/>
                <a:gd name="T93" fmla="*/ T92 w 4484"/>
                <a:gd name="T94" fmla="+- 0 3059 3047"/>
                <a:gd name="T95" fmla="*/ 3059 h 1385"/>
                <a:gd name="T96" fmla="+- 0 5054 802"/>
                <a:gd name="T97" fmla="*/ T96 w 4484"/>
                <a:gd name="T98" fmla="+- 0 3047 3047"/>
                <a:gd name="T99" fmla="*/ 3047 h 138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</a:cxnLst>
              <a:rect l="0" t="0" r="r" b="b"/>
              <a:pathLst>
                <a:path w="4484" h="1385">
                  <a:moveTo>
                    <a:pt x="4252" y="0"/>
                  </a:moveTo>
                  <a:lnTo>
                    <a:pt x="230" y="0"/>
                  </a:lnTo>
                  <a:lnTo>
                    <a:pt x="157" y="12"/>
                  </a:lnTo>
                  <a:lnTo>
                    <a:pt x="94" y="45"/>
                  </a:lnTo>
                  <a:lnTo>
                    <a:pt x="44" y="95"/>
                  </a:lnTo>
                  <a:lnTo>
                    <a:pt x="11" y="158"/>
                  </a:lnTo>
                  <a:lnTo>
                    <a:pt x="0" y="231"/>
                  </a:lnTo>
                  <a:lnTo>
                    <a:pt x="0" y="1154"/>
                  </a:lnTo>
                  <a:lnTo>
                    <a:pt x="11" y="1226"/>
                  </a:lnTo>
                  <a:lnTo>
                    <a:pt x="44" y="1290"/>
                  </a:lnTo>
                  <a:lnTo>
                    <a:pt x="94" y="1340"/>
                  </a:lnTo>
                  <a:lnTo>
                    <a:pt x="157" y="1373"/>
                  </a:lnTo>
                  <a:lnTo>
                    <a:pt x="230" y="1384"/>
                  </a:lnTo>
                  <a:lnTo>
                    <a:pt x="4252" y="1384"/>
                  </a:lnTo>
                  <a:lnTo>
                    <a:pt x="4325" y="1373"/>
                  </a:lnTo>
                  <a:lnTo>
                    <a:pt x="4388" y="1340"/>
                  </a:lnTo>
                  <a:lnTo>
                    <a:pt x="4438" y="1290"/>
                  </a:lnTo>
                  <a:lnTo>
                    <a:pt x="4471" y="1226"/>
                  </a:lnTo>
                  <a:lnTo>
                    <a:pt x="4483" y="1154"/>
                  </a:lnTo>
                  <a:lnTo>
                    <a:pt x="4483" y="231"/>
                  </a:lnTo>
                  <a:lnTo>
                    <a:pt x="4471" y="158"/>
                  </a:lnTo>
                  <a:lnTo>
                    <a:pt x="4438" y="95"/>
                  </a:lnTo>
                  <a:lnTo>
                    <a:pt x="4388" y="45"/>
                  </a:lnTo>
                  <a:lnTo>
                    <a:pt x="4325" y="12"/>
                  </a:lnTo>
                  <a:lnTo>
                    <a:pt x="4252" y="0"/>
                  </a:lnTo>
                  <a:close/>
                </a:path>
              </a:pathLst>
            </a:custGeom>
            <a:solidFill>
              <a:srgbClr val="9BBA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457200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5265" y="5246"/>
              <a:ext cx="8679" cy="1842"/>
            </a:xfrm>
            <a:custGeom>
              <a:avLst/>
              <a:gdLst>
                <a:gd name="T0" fmla="+- 0 13734 5280"/>
                <a:gd name="T1" fmla="*/ T0 w 8679"/>
                <a:gd name="T2" fmla="+- 0 4599 4599"/>
                <a:gd name="T3" fmla="*/ 4599 h 1350"/>
                <a:gd name="T4" fmla="+- 0 5280 5280"/>
                <a:gd name="T5" fmla="*/ T4 w 8679"/>
                <a:gd name="T6" fmla="+- 0 4599 4599"/>
                <a:gd name="T7" fmla="*/ 4599 h 1350"/>
                <a:gd name="T8" fmla="+- 0 5280 5280"/>
                <a:gd name="T9" fmla="*/ T8 w 8679"/>
                <a:gd name="T10" fmla="+- 0 5948 4599"/>
                <a:gd name="T11" fmla="*/ 5948 h 1350"/>
                <a:gd name="T12" fmla="+- 0 13734 5280"/>
                <a:gd name="T13" fmla="*/ T12 w 8679"/>
                <a:gd name="T14" fmla="+- 0 5948 4599"/>
                <a:gd name="T15" fmla="*/ 5948 h 1350"/>
                <a:gd name="T16" fmla="+- 0 13805 5280"/>
                <a:gd name="T17" fmla="*/ T16 w 8679"/>
                <a:gd name="T18" fmla="+- 0 5936 4599"/>
                <a:gd name="T19" fmla="*/ 5936 h 1350"/>
                <a:gd name="T20" fmla="+- 0 13866 5280"/>
                <a:gd name="T21" fmla="*/ T20 w 8679"/>
                <a:gd name="T22" fmla="+- 0 5905 4599"/>
                <a:gd name="T23" fmla="*/ 5905 h 1350"/>
                <a:gd name="T24" fmla="+- 0 13915 5280"/>
                <a:gd name="T25" fmla="*/ T24 w 8679"/>
                <a:gd name="T26" fmla="+- 0 5856 4599"/>
                <a:gd name="T27" fmla="*/ 5856 h 1350"/>
                <a:gd name="T28" fmla="+- 0 13947 5280"/>
                <a:gd name="T29" fmla="*/ T28 w 8679"/>
                <a:gd name="T30" fmla="+- 0 5794 4599"/>
                <a:gd name="T31" fmla="*/ 5794 h 1350"/>
                <a:gd name="T32" fmla="+- 0 13958 5280"/>
                <a:gd name="T33" fmla="*/ T32 w 8679"/>
                <a:gd name="T34" fmla="+- 0 5723 4599"/>
                <a:gd name="T35" fmla="*/ 5723 h 1350"/>
                <a:gd name="T36" fmla="+- 0 13958 5280"/>
                <a:gd name="T37" fmla="*/ T36 w 8679"/>
                <a:gd name="T38" fmla="+- 0 4824 4599"/>
                <a:gd name="T39" fmla="*/ 4824 h 1350"/>
                <a:gd name="T40" fmla="+- 0 13947 5280"/>
                <a:gd name="T41" fmla="*/ T40 w 8679"/>
                <a:gd name="T42" fmla="+- 0 4753 4599"/>
                <a:gd name="T43" fmla="*/ 4753 h 1350"/>
                <a:gd name="T44" fmla="+- 0 13915 5280"/>
                <a:gd name="T45" fmla="*/ T44 w 8679"/>
                <a:gd name="T46" fmla="+- 0 4691 4599"/>
                <a:gd name="T47" fmla="*/ 4691 h 1350"/>
                <a:gd name="T48" fmla="+- 0 13866 5280"/>
                <a:gd name="T49" fmla="*/ T48 w 8679"/>
                <a:gd name="T50" fmla="+- 0 4642 4599"/>
                <a:gd name="T51" fmla="*/ 4642 h 1350"/>
                <a:gd name="T52" fmla="+- 0 13805 5280"/>
                <a:gd name="T53" fmla="*/ T52 w 8679"/>
                <a:gd name="T54" fmla="+- 0 4610 4599"/>
                <a:gd name="T55" fmla="*/ 4610 h 1350"/>
                <a:gd name="T56" fmla="+- 0 13734 5280"/>
                <a:gd name="T57" fmla="*/ T56 w 8679"/>
                <a:gd name="T58" fmla="+- 0 4599 4599"/>
                <a:gd name="T59" fmla="*/ 4599 h 13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</a:cxnLst>
              <a:rect l="0" t="0" r="r" b="b"/>
              <a:pathLst>
                <a:path w="8679" h="1350">
                  <a:moveTo>
                    <a:pt x="8454" y="0"/>
                  </a:moveTo>
                  <a:lnTo>
                    <a:pt x="0" y="0"/>
                  </a:lnTo>
                  <a:lnTo>
                    <a:pt x="0" y="1349"/>
                  </a:lnTo>
                  <a:lnTo>
                    <a:pt x="8454" y="1349"/>
                  </a:lnTo>
                  <a:lnTo>
                    <a:pt x="8525" y="1337"/>
                  </a:lnTo>
                  <a:lnTo>
                    <a:pt x="8586" y="1306"/>
                  </a:lnTo>
                  <a:lnTo>
                    <a:pt x="8635" y="1257"/>
                  </a:lnTo>
                  <a:lnTo>
                    <a:pt x="8667" y="1195"/>
                  </a:lnTo>
                  <a:lnTo>
                    <a:pt x="8678" y="1124"/>
                  </a:lnTo>
                  <a:lnTo>
                    <a:pt x="8678" y="225"/>
                  </a:lnTo>
                  <a:lnTo>
                    <a:pt x="8667" y="154"/>
                  </a:lnTo>
                  <a:lnTo>
                    <a:pt x="8635" y="92"/>
                  </a:lnTo>
                  <a:lnTo>
                    <a:pt x="8586" y="43"/>
                  </a:lnTo>
                  <a:lnTo>
                    <a:pt x="8525" y="11"/>
                  </a:lnTo>
                  <a:lnTo>
                    <a:pt x="8454" y="0"/>
                  </a:lnTo>
                  <a:close/>
                </a:path>
              </a:pathLst>
            </a:custGeom>
            <a:solidFill>
              <a:srgbClr val="D7D2DF">
                <a:alpha val="9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457200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779" y="5244"/>
              <a:ext cx="4479" cy="1842"/>
            </a:xfrm>
            <a:custGeom>
              <a:avLst/>
              <a:gdLst>
                <a:gd name="T0" fmla="+- 0 5049 802"/>
                <a:gd name="T1" fmla="*/ T0 w 4479"/>
                <a:gd name="T2" fmla="+- 0 4581 4581"/>
                <a:gd name="T3" fmla="*/ 4581 h 1385"/>
                <a:gd name="T4" fmla="+- 0 1032 802"/>
                <a:gd name="T5" fmla="*/ T4 w 4479"/>
                <a:gd name="T6" fmla="+- 0 4581 4581"/>
                <a:gd name="T7" fmla="*/ 4581 h 1385"/>
                <a:gd name="T8" fmla="+- 0 959 802"/>
                <a:gd name="T9" fmla="*/ T8 w 4479"/>
                <a:gd name="T10" fmla="+- 0 4593 4581"/>
                <a:gd name="T11" fmla="*/ 4593 h 1385"/>
                <a:gd name="T12" fmla="+- 0 896 802"/>
                <a:gd name="T13" fmla="*/ T12 w 4479"/>
                <a:gd name="T14" fmla="+- 0 4626 4581"/>
                <a:gd name="T15" fmla="*/ 4626 h 1385"/>
                <a:gd name="T16" fmla="+- 0 846 802"/>
                <a:gd name="T17" fmla="*/ T16 w 4479"/>
                <a:gd name="T18" fmla="+- 0 4676 4581"/>
                <a:gd name="T19" fmla="*/ 4676 h 1385"/>
                <a:gd name="T20" fmla="+- 0 813 802"/>
                <a:gd name="T21" fmla="*/ T20 w 4479"/>
                <a:gd name="T22" fmla="+- 0 4739 4581"/>
                <a:gd name="T23" fmla="*/ 4739 h 1385"/>
                <a:gd name="T24" fmla="+- 0 802 802"/>
                <a:gd name="T25" fmla="*/ T24 w 4479"/>
                <a:gd name="T26" fmla="+- 0 4812 4581"/>
                <a:gd name="T27" fmla="*/ 4812 h 1385"/>
                <a:gd name="T28" fmla="+- 0 802 802"/>
                <a:gd name="T29" fmla="*/ T28 w 4479"/>
                <a:gd name="T30" fmla="+- 0 5735 4581"/>
                <a:gd name="T31" fmla="*/ 5735 h 1385"/>
                <a:gd name="T32" fmla="+- 0 813 802"/>
                <a:gd name="T33" fmla="*/ T32 w 4479"/>
                <a:gd name="T34" fmla="+- 0 5808 4581"/>
                <a:gd name="T35" fmla="*/ 5808 h 1385"/>
                <a:gd name="T36" fmla="+- 0 846 802"/>
                <a:gd name="T37" fmla="*/ T36 w 4479"/>
                <a:gd name="T38" fmla="+- 0 5871 4581"/>
                <a:gd name="T39" fmla="*/ 5871 h 1385"/>
                <a:gd name="T40" fmla="+- 0 896 802"/>
                <a:gd name="T41" fmla="*/ T40 w 4479"/>
                <a:gd name="T42" fmla="+- 0 5921 4581"/>
                <a:gd name="T43" fmla="*/ 5921 h 1385"/>
                <a:gd name="T44" fmla="+- 0 959 802"/>
                <a:gd name="T45" fmla="*/ T44 w 4479"/>
                <a:gd name="T46" fmla="+- 0 5954 4581"/>
                <a:gd name="T47" fmla="*/ 5954 h 1385"/>
                <a:gd name="T48" fmla="+- 0 1032 802"/>
                <a:gd name="T49" fmla="*/ T48 w 4479"/>
                <a:gd name="T50" fmla="+- 0 5965 4581"/>
                <a:gd name="T51" fmla="*/ 5965 h 1385"/>
                <a:gd name="T52" fmla="+- 0 5049 802"/>
                <a:gd name="T53" fmla="*/ T52 w 4479"/>
                <a:gd name="T54" fmla="+- 0 5965 4581"/>
                <a:gd name="T55" fmla="*/ 5965 h 1385"/>
                <a:gd name="T56" fmla="+- 0 5122 802"/>
                <a:gd name="T57" fmla="*/ T56 w 4479"/>
                <a:gd name="T58" fmla="+- 0 5954 4581"/>
                <a:gd name="T59" fmla="*/ 5954 h 1385"/>
                <a:gd name="T60" fmla="+- 0 5186 802"/>
                <a:gd name="T61" fmla="*/ T60 w 4479"/>
                <a:gd name="T62" fmla="+- 0 5921 4581"/>
                <a:gd name="T63" fmla="*/ 5921 h 1385"/>
                <a:gd name="T64" fmla="+- 0 5235 802"/>
                <a:gd name="T65" fmla="*/ T64 w 4479"/>
                <a:gd name="T66" fmla="+- 0 5871 4581"/>
                <a:gd name="T67" fmla="*/ 5871 h 1385"/>
                <a:gd name="T68" fmla="+- 0 5268 802"/>
                <a:gd name="T69" fmla="*/ T68 w 4479"/>
                <a:gd name="T70" fmla="+- 0 5808 4581"/>
                <a:gd name="T71" fmla="*/ 5808 h 1385"/>
                <a:gd name="T72" fmla="+- 0 5280 802"/>
                <a:gd name="T73" fmla="*/ T72 w 4479"/>
                <a:gd name="T74" fmla="+- 0 5735 4581"/>
                <a:gd name="T75" fmla="*/ 5735 h 1385"/>
                <a:gd name="T76" fmla="+- 0 5280 802"/>
                <a:gd name="T77" fmla="*/ T76 w 4479"/>
                <a:gd name="T78" fmla="+- 0 4812 4581"/>
                <a:gd name="T79" fmla="*/ 4812 h 1385"/>
                <a:gd name="T80" fmla="+- 0 5268 802"/>
                <a:gd name="T81" fmla="*/ T80 w 4479"/>
                <a:gd name="T82" fmla="+- 0 4739 4581"/>
                <a:gd name="T83" fmla="*/ 4739 h 1385"/>
                <a:gd name="T84" fmla="+- 0 5235 802"/>
                <a:gd name="T85" fmla="*/ T84 w 4479"/>
                <a:gd name="T86" fmla="+- 0 4676 4581"/>
                <a:gd name="T87" fmla="*/ 4676 h 1385"/>
                <a:gd name="T88" fmla="+- 0 5186 802"/>
                <a:gd name="T89" fmla="*/ T88 w 4479"/>
                <a:gd name="T90" fmla="+- 0 4626 4581"/>
                <a:gd name="T91" fmla="*/ 4626 h 1385"/>
                <a:gd name="T92" fmla="+- 0 5122 802"/>
                <a:gd name="T93" fmla="*/ T92 w 4479"/>
                <a:gd name="T94" fmla="+- 0 4593 4581"/>
                <a:gd name="T95" fmla="*/ 4593 h 1385"/>
                <a:gd name="T96" fmla="+- 0 5049 802"/>
                <a:gd name="T97" fmla="*/ T96 w 4479"/>
                <a:gd name="T98" fmla="+- 0 4581 4581"/>
                <a:gd name="T99" fmla="*/ 4581 h 138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</a:cxnLst>
              <a:rect l="0" t="0" r="r" b="b"/>
              <a:pathLst>
                <a:path w="4479" h="1385">
                  <a:moveTo>
                    <a:pt x="4247" y="0"/>
                  </a:moveTo>
                  <a:lnTo>
                    <a:pt x="230" y="0"/>
                  </a:lnTo>
                  <a:lnTo>
                    <a:pt x="157" y="12"/>
                  </a:lnTo>
                  <a:lnTo>
                    <a:pt x="94" y="45"/>
                  </a:lnTo>
                  <a:lnTo>
                    <a:pt x="44" y="95"/>
                  </a:lnTo>
                  <a:lnTo>
                    <a:pt x="11" y="158"/>
                  </a:lnTo>
                  <a:lnTo>
                    <a:pt x="0" y="231"/>
                  </a:lnTo>
                  <a:lnTo>
                    <a:pt x="0" y="1154"/>
                  </a:lnTo>
                  <a:lnTo>
                    <a:pt x="11" y="1227"/>
                  </a:lnTo>
                  <a:lnTo>
                    <a:pt x="44" y="1290"/>
                  </a:lnTo>
                  <a:lnTo>
                    <a:pt x="94" y="1340"/>
                  </a:lnTo>
                  <a:lnTo>
                    <a:pt x="157" y="1373"/>
                  </a:lnTo>
                  <a:lnTo>
                    <a:pt x="230" y="1384"/>
                  </a:lnTo>
                  <a:lnTo>
                    <a:pt x="4247" y="1384"/>
                  </a:lnTo>
                  <a:lnTo>
                    <a:pt x="4320" y="1373"/>
                  </a:lnTo>
                  <a:lnTo>
                    <a:pt x="4384" y="1340"/>
                  </a:lnTo>
                  <a:lnTo>
                    <a:pt x="4433" y="1290"/>
                  </a:lnTo>
                  <a:lnTo>
                    <a:pt x="4466" y="1227"/>
                  </a:lnTo>
                  <a:lnTo>
                    <a:pt x="4478" y="1154"/>
                  </a:lnTo>
                  <a:lnTo>
                    <a:pt x="4478" y="231"/>
                  </a:lnTo>
                  <a:lnTo>
                    <a:pt x="4466" y="158"/>
                  </a:lnTo>
                  <a:lnTo>
                    <a:pt x="4433" y="95"/>
                  </a:lnTo>
                  <a:lnTo>
                    <a:pt x="4384" y="45"/>
                  </a:lnTo>
                  <a:lnTo>
                    <a:pt x="4320" y="12"/>
                  </a:lnTo>
                  <a:lnTo>
                    <a:pt x="4247" y="0"/>
                  </a:lnTo>
                  <a:close/>
                </a:path>
              </a:pathLst>
            </a:custGeom>
            <a:solidFill>
              <a:srgbClr val="806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457200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5303" y="7131"/>
              <a:ext cx="8670" cy="2189"/>
            </a:xfrm>
            <a:custGeom>
              <a:avLst/>
              <a:gdLst>
                <a:gd name="T0" fmla="+- 0 13711 5285"/>
                <a:gd name="T1" fmla="*/ T0 w 8670"/>
                <a:gd name="T2" fmla="+- 0 6035 6035"/>
                <a:gd name="T3" fmla="*/ 6035 h 1460"/>
                <a:gd name="T4" fmla="+- 0 5285 5285"/>
                <a:gd name="T5" fmla="*/ T4 w 8670"/>
                <a:gd name="T6" fmla="+- 0 6035 6035"/>
                <a:gd name="T7" fmla="*/ 6035 h 1460"/>
                <a:gd name="T8" fmla="+- 0 5285 5285"/>
                <a:gd name="T9" fmla="*/ T8 w 8670"/>
                <a:gd name="T10" fmla="+- 0 7494 6035"/>
                <a:gd name="T11" fmla="*/ 7494 h 1460"/>
                <a:gd name="T12" fmla="+- 0 13711 5285"/>
                <a:gd name="T13" fmla="*/ T12 w 8670"/>
                <a:gd name="T14" fmla="+- 0 7494 6035"/>
                <a:gd name="T15" fmla="*/ 7494 h 1460"/>
                <a:gd name="T16" fmla="+- 0 13788 5285"/>
                <a:gd name="T17" fmla="*/ T16 w 8670"/>
                <a:gd name="T18" fmla="+- 0 7482 6035"/>
                <a:gd name="T19" fmla="*/ 7482 h 1460"/>
                <a:gd name="T20" fmla="+- 0 13855 5285"/>
                <a:gd name="T21" fmla="*/ T20 w 8670"/>
                <a:gd name="T22" fmla="+- 0 7447 6035"/>
                <a:gd name="T23" fmla="*/ 7447 h 1460"/>
                <a:gd name="T24" fmla="+- 0 13908 5285"/>
                <a:gd name="T25" fmla="*/ T24 w 8670"/>
                <a:gd name="T26" fmla="+- 0 7395 6035"/>
                <a:gd name="T27" fmla="*/ 7395 h 1460"/>
                <a:gd name="T28" fmla="+- 0 13942 5285"/>
                <a:gd name="T29" fmla="*/ T28 w 8670"/>
                <a:gd name="T30" fmla="+- 0 7328 6035"/>
                <a:gd name="T31" fmla="*/ 7328 h 1460"/>
                <a:gd name="T32" fmla="+- 0 13955 5285"/>
                <a:gd name="T33" fmla="*/ T32 w 8670"/>
                <a:gd name="T34" fmla="+- 0 7251 6035"/>
                <a:gd name="T35" fmla="*/ 7251 h 1460"/>
                <a:gd name="T36" fmla="+- 0 13955 5285"/>
                <a:gd name="T37" fmla="*/ T36 w 8670"/>
                <a:gd name="T38" fmla="+- 0 6278 6035"/>
                <a:gd name="T39" fmla="*/ 6278 h 1460"/>
                <a:gd name="T40" fmla="+- 0 13942 5285"/>
                <a:gd name="T41" fmla="*/ T40 w 8670"/>
                <a:gd name="T42" fmla="+- 0 6201 6035"/>
                <a:gd name="T43" fmla="*/ 6201 h 1460"/>
                <a:gd name="T44" fmla="+- 0 13908 5285"/>
                <a:gd name="T45" fmla="*/ T44 w 8670"/>
                <a:gd name="T46" fmla="+- 0 6134 6035"/>
                <a:gd name="T47" fmla="*/ 6134 h 1460"/>
                <a:gd name="T48" fmla="+- 0 13855 5285"/>
                <a:gd name="T49" fmla="*/ T48 w 8670"/>
                <a:gd name="T50" fmla="+- 0 6082 6035"/>
                <a:gd name="T51" fmla="*/ 6082 h 1460"/>
                <a:gd name="T52" fmla="+- 0 13788 5285"/>
                <a:gd name="T53" fmla="*/ T52 w 8670"/>
                <a:gd name="T54" fmla="+- 0 6047 6035"/>
                <a:gd name="T55" fmla="*/ 6047 h 1460"/>
                <a:gd name="T56" fmla="+- 0 13711 5285"/>
                <a:gd name="T57" fmla="*/ T56 w 8670"/>
                <a:gd name="T58" fmla="+- 0 6035 6035"/>
                <a:gd name="T59" fmla="*/ 6035 h 146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</a:cxnLst>
              <a:rect l="0" t="0" r="r" b="b"/>
              <a:pathLst>
                <a:path w="8670" h="1460">
                  <a:moveTo>
                    <a:pt x="8426" y="0"/>
                  </a:moveTo>
                  <a:lnTo>
                    <a:pt x="0" y="0"/>
                  </a:lnTo>
                  <a:lnTo>
                    <a:pt x="0" y="1459"/>
                  </a:lnTo>
                  <a:lnTo>
                    <a:pt x="8426" y="1459"/>
                  </a:lnTo>
                  <a:lnTo>
                    <a:pt x="8503" y="1447"/>
                  </a:lnTo>
                  <a:lnTo>
                    <a:pt x="8570" y="1412"/>
                  </a:lnTo>
                  <a:lnTo>
                    <a:pt x="8623" y="1360"/>
                  </a:lnTo>
                  <a:lnTo>
                    <a:pt x="8657" y="1293"/>
                  </a:lnTo>
                  <a:lnTo>
                    <a:pt x="8670" y="1216"/>
                  </a:lnTo>
                  <a:lnTo>
                    <a:pt x="8670" y="243"/>
                  </a:lnTo>
                  <a:lnTo>
                    <a:pt x="8657" y="166"/>
                  </a:lnTo>
                  <a:lnTo>
                    <a:pt x="8623" y="99"/>
                  </a:lnTo>
                  <a:lnTo>
                    <a:pt x="8570" y="47"/>
                  </a:lnTo>
                  <a:lnTo>
                    <a:pt x="8503" y="12"/>
                  </a:lnTo>
                  <a:lnTo>
                    <a:pt x="8426" y="0"/>
                  </a:lnTo>
                  <a:close/>
                </a:path>
              </a:pathLst>
            </a:custGeom>
            <a:solidFill>
              <a:srgbClr val="D0E2EA">
                <a:alpha val="9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457200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801" y="7131"/>
              <a:ext cx="4484" cy="2206"/>
            </a:xfrm>
            <a:custGeom>
              <a:avLst/>
              <a:gdLst>
                <a:gd name="T0" fmla="+- 0 5054 802"/>
                <a:gd name="T1" fmla="*/ T0 w 4484"/>
                <a:gd name="T2" fmla="+- 0 6072 6072"/>
                <a:gd name="T3" fmla="*/ 6072 h 1385"/>
                <a:gd name="T4" fmla="+- 0 1032 802"/>
                <a:gd name="T5" fmla="*/ T4 w 4484"/>
                <a:gd name="T6" fmla="+- 0 6072 6072"/>
                <a:gd name="T7" fmla="*/ 6072 h 1385"/>
                <a:gd name="T8" fmla="+- 0 959 802"/>
                <a:gd name="T9" fmla="*/ T8 w 4484"/>
                <a:gd name="T10" fmla="+- 0 6084 6072"/>
                <a:gd name="T11" fmla="*/ 6084 h 1385"/>
                <a:gd name="T12" fmla="+- 0 896 802"/>
                <a:gd name="T13" fmla="*/ T12 w 4484"/>
                <a:gd name="T14" fmla="+- 0 6117 6072"/>
                <a:gd name="T15" fmla="*/ 6117 h 1385"/>
                <a:gd name="T16" fmla="+- 0 846 802"/>
                <a:gd name="T17" fmla="*/ T16 w 4484"/>
                <a:gd name="T18" fmla="+- 0 6167 6072"/>
                <a:gd name="T19" fmla="*/ 6167 h 1385"/>
                <a:gd name="T20" fmla="+- 0 813 802"/>
                <a:gd name="T21" fmla="*/ T20 w 4484"/>
                <a:gd name="T22" fmla="+- 0 6230 6072"/>
                <a:gd name="T23" fmla="*/ 6230 h 1385"/>
                <a:gd name="T24" fmla="+- 0 802 802"/>
                <a:gd name="T25" fmla="*/ T24 w 4484"/>
                <a:gd name="T26" fmla="+- 0 6303 6072"/>
                <a:gd name="T27" fmla="*/ 6303 h 1385"/>
                <a:gd name="T28" fmla="+- 0 802 802"/>
                <a:gd name="T29" fmla="*/ T28 w 4484"/>
                <a:gd name="T30" fmla="+- 0 7226 6072"/>
                <a:gd name="T31" fmla="*/ 7226 h 1385"/>
                <a:gd name="T32" fmla="+- 0 813 802"/>
                <a:gd name="T33" fmla="*/ T32 w 4484"/>
                <a:gd name="T34" fmla="+- 0 7299 6072"/>
                <a:gd name="T35" fmla="*/ 7299 h 1385"/>
                <a:gd name="T36" fmla="+- 0 846 802"/>
                <a:gd name="T37" fmla="*/ T36 w 4484"/>
                <a:gd name="T38" fmla="+- 0 7362 6072"/>
                <a:gd name="T39" fmla="*/ 7362 h 1385"/>
                <a:gd name="T40" fmla="+- 0 896 802"/>
                <a:gd name="T41" fmla="*/ T40 w 4484"/>
                <a:gd name="T42" fmla="+- 0 7412 6072"/>
                <a:gd name="T43" fmla="*/ 7412 h 1385"/>
                <a:gd name="T44" fmla="+- 0 959 802"/>
                <a:gd name="T45" fmla="*/ T44 w 4484"/>
                <a:gd name="T46" fmla="+- 0 7445 6072"/>
                <a:gd name="T47" fmla="*/ 7445 h 1385"/>
                <a:gd name="T48" fmla="+- 0 1032 802"/>
                <a:gd name="T49" fmla="*/ T48 w 4484"/>
                <a:gd name="T50" fmla="+- 0 7456 6072"/>
                <a:gd name="T51" fmla="*/ 7456 h 1385"/>
                <a:gd name="T52" fmla="+- 0 5054 802"/>
                <a:gd name="T53" fmla="*/ T52 w 4484"/>
                <a:gd name="T54" fmla="+- 0 7456 6072"/>
                <a:gd name="T55" fmla="*/ 7456 h 1385"/>
                <a:gd name="T56" fmla="+- 0 5127 802"/>
                <a:gd name="T57" fmla="*/ T56 w 4484"/>
                <a:gd name="T58" fmla="+- 0 7445 6072"/>
                <a:gd name="T59" fmla="*/ 7445 h 1385"/>
                <a:gd name="T60" fmla="+- 0 5190 802"/>
                <a:gd name="T61" fmla="*/ T60 w 4484"/>
                <a:gd name="T62" fmla="+- 0 7412 6072"/>
                <a:gd name="T63" fmla="*/ 7412 h 1385"/>
                <a:gd name="T64" fmla="+- 0 5240 802"/>
                <a:gd name="T65" fmla="*/ T64 w 4484"/>
                <a:gd name="T66" fmla="+- 0 7362 6072"/>
                <a:gd name="T67" fmla="*/ 7362 h 1385"/>
                <a:gd name="T68" fmla="+- 0 5273 802"/>
                <a:gd name="T69" fmla="*/ T68 w 4484"/>
                <a:gd name="T70" fmla="+- 0 7299 6072"/>
                <a:gd name="T71" fmla="*/ 7299 h 1385"/>
                <a:gd name="T72" fmla="+- 0 5285 802"/>
                <a:gd name="T73" fmla="*/ T72 w 4484"/>
                <a:gd name="T74" fmla="+- 0 7226 6072"/>
                <a:gd name="T75" fmla="*/ 7226 h 1385"/>
                <a:gd name="T76" fmla="+- 0 5285 802"/>
                <a:gd name="T77" fmla="*/ T76 w 4484"/>
                <a:gd name="T78" fmla="+- 0 6303 6072"/>
                <a:gd name="T79" fmla="*/ 6303 h 1385"/>
                <a:gd name="T80" fmla="+- 0 5273 802"/>
                <a:gd name="T81" fmla="*/ T80 w 4484"/>
                <a:gd name="T82" fmla="+- 0 6230 6072"/>
                <a:gd name="T83" fmla="*/ 6230 h 1385"/>
                <a:gd name="T84" fmla="+- 0 5240 802"/>
                <a:gd name="T85" fmla="*/ T84 w 4484"/>
                <a:gd name="T86" fmla="+- 0 6167 6072"/>
                <a:gd name="T87" fmla="*/ 6167 h 1385"/>
                <a:gd name="T88" fmla="+- 0 5190 802"/>
                <a:gd name="T89" fmla="*/ T88 w 4484"/>
                <a:gd name="T90" fmla="+- 0 6117 6072"/>
                <a:gd name="T91" fmla="*/ 6117 h 1385"/>
                <a:gd name="T92" fmla="+- 0 5127 802"/>
                <a:gd name="T93" fmla="*/ T92 w 4484"/>
                <a:gd name="T94" fmla="+- 0 6084 6072"/>
                <a:gd name="T95" fmla="*/ 6084 h 1385"/>
                <a:gd name="T96" fmla="+- 0 5054 802"/>
                <a:gd name="T97" fmla="*/ T96 w 4484"/>
                <a:gd name="T98" fmla="+- 0 6072 6072"/>
                <a:gd name="T99" fmla="*/ 6072 h 138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</a:cxnLst>
              <a:rect l="0" t="0" r="r" b="b"/>
              <a:pathLst>
                <a:path w="4484" h="1385">
                  <a:moveTo>
                    <a:pt x="4252" y="0"/>
                  </a:moveTo>
                  <a:lnTo>
                    <a:pt x="230" y="0"/>
                  </a:lnTo>
                  <a:lnTo>
                    <a:pt x="157" y="12"/>
                  </a:lnTo>
                  <a:lnTo>
                    <a:pt x="94" y="45"/>
                  </a:lnTo>
                  <a:lnTo>
                    <a:pt x="44" y="95"/>
                  </a:lnTo>
                  <a:lnTo>
                    <a:pt x="11" y="158"/>
                  </a:lnTo>
                  <a:lnTo>
                    <a:pt x="0" y="231"/>
                  </a:lnTo>
                  <a:lnTo>
                    <a:pt x="0" y="1154"/>
                  </a:lnTo>
                  <a:lnTo>
                    <a:pt x="11" y="1227"/>
                  </a:lnTo>
                  <a:lnTo>
                    <a:pt x="44" y="1290"/>
                  </a:lnTo>
                  <a:lnTo>
                    <a:pt x="94" y="1340"/>
                  </a:lnTo>
                  <a:lnTo>
                    <a:pt x="157" y="1373"/>
                  </a:lnTo>
                  <a:lnTo>
                    <a:pt x="230" y="1384"/>
                  </a:lnTo>
                  <a:lnTo>
                    <a:pt x="4252" y="1384"/>
                  </a:lnTo>
                  <a:lnTo>
                    <a:pt x="4325" y="1373"/>
                  </a:lnTo>
                  <a:lnTo>
                    <a:pt x="4388" y="1340"/>
                  </a:lnTo>
                  <a:lnTo>
                    <a:pt x="4438" y="1290"/>
                  </a:lnTo>
                  <a:lnTo>
                    <a:pt x="4471" y="1227"/>
                  </a:lnTo>
                  <a:lnTo>
                    <a:pt x="4483" y="1154"/>
                  </a:lnTo>
                  <a:lnTo>
                    <a:pt x="4483" y="231"/>
                  </a:lnTo>
                  <a:lnTo>
                    <a:pt x="4471" y="158"/>
                  </a:lnTo>
                  <a:lnTo>
                    <a:pt x="4438" y="95"/>
                  </a:lnTo>
                  <a:lnTo>
                    <a:pt x="4388" y="45"/>
                  </a:lnTo>
                  <a:lnTo>
                    <a:pt x="4325" y="12"/>
                  </a:lnTo>
                  <a:lnTo>
                    <a:pt x="4252" y="0"/>
                  </a:lnTo>
                  <a:close/>
                </a:path>
              </a:pathLst>
            </a:custGeom>
            <a:solidFill>
              <a:srgbClr val="4AA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457200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pic>
          <p:nvPicPr>
            <p:cNvPr id="1047" name="Picture 23" descr="þÿ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5" y="-1944"/>
              <a:ext cx="3155" cy="3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" name="Rectangle 26"/>
          <p:cNvSpPr/>
          <p:nvPr/>
        </p:nvSpPr>
        <p:spPr>
          <a:xfrm>
            <a:off x="5065438" y="2056346"/>
            <a:ext cx="5525454" cy="1165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defTabSz="4572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Promote workplace diversity, equity, and inclusion.</a:t>
            </a:r>
          </a:p>
          <a:p>
            <a:pPr marL="171450" indent="-171450" defTabSz="4572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Strengthen clinical nurse advocacy for resources specific to nurse well-being.</a:t>
            </a:r>
          </a:p>
          <a:p>
            <a:pPr marL="171450" indent="-171450" defTabSz="4572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Invest in leadership development that emphasis nurses as leaders at every level of the organization</a:t>
            </a:r>
          </a:p>
          <a:p>
            <a:pPr marL="171450" indent="-171450" defTabSz="4572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Support nurses' well-being by strengthening shared governance and integration of the professional practice model</a:t>
            </a:r>
          </a:p>
          <a:p>
            <a:pPr marL="257175" indent="-169069" defTabSz="457200">
              <a:buSzPts val="700"/>
              <a:buFont typeface="Calibri" panose="020F0502020204030204" pitchFamily="34" charset="0"/>
              <a:buChar char="•"/>
              <a:tabLst>
                <a:tab pos="255746" algn="l"/>
              </a:tabLst>
            </a:pPr>
            <a:endParaRPr lang="en-US" sz="900" spc="41" dirty="0">
              <a:solidFill>
                <a:prstClr val="black"/>
              </a:solidFill>
              <a:latin typeface="Calibri" panose="020F0502020204030204"/>
              <a:ea typeface="Calibri" panose="020F0502020204030204" pitchFamily="34" charset="0"/>
            </a:endParaRPr>
          </a:p>
          <a:p>
            <a:pPr marL="257175" indent="-169069" defTabSz="457200">
              <a:buSzPts val="700"/>
              <a:buFont typeface="Calibri" panose="020F0502020204030204" pitchFamily="34" charset="0"/>
              <a:buChar char="•"/>
              <a:tabLst>
                <a:tab pos="255746" algn="l"/>
              </a:tabLst>
            </a:pPr>
            <a:endParaRPr lang="en-US" sz="900" spc="41" dirty="0">
              <a:solidFill>
                <a:prstClr val="black"/>
              </a:solidFill>
              <a:latin typeface="Calibri" panose="020F0502020204030204"/>
              <a:ea typeface="Calibri" panose="020F050202020403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818830" y="2132154"/>
            <a:ext cx="29295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9581" defTabSz="457200"/>
            <a:r>
              <a:rPr lang="en-US" sz="14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Demonstrate Transformational Leadership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303400" y="3057544"/>
            <a:ext cx="2444951" cy="931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US" sz="14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Strengthen Structural Empowerment</a:t>
            </a:r>
          </a:p>
          <a:p>
            <a:pPr marL="128588" indent="-128588" defTabSz="457200"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defTabSz="457200"/>
            <a:endParaRPr lang="en-US" sz="16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818830" y="3820714"/>
            <a:ext cx="2929522" cy="845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9581" defTabSz="457200">
              <a:lnSpc>
                <a:spcPct val="90000"/>
              </a:lnSpc>
              <a:spcBef>
                <a:spcPts val="244"/>
              </a:spcBef>
            </a:pPr>
            <a:r>
              <a:rPr lang="en-US" sz="14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Establish a Culture of Exemplary Professional Practice</a:t>
            </a:r>
          </a:p>
          <a:p>
            <a:pPr marL="588169" indent="-128588" defTabSz="457200">
              <a:lnSpc>
                <a:spcPct val="90000"/>
              </a:lnSpc>
              <a:spcBef>
                <a:spcPts val="244"/>
              </a:spcBef>
              <a:buFont typeface="Arial" panose="020B0604020202020204" pitchFamily="34" charset="0"/>
              <a:buChar char="•"/>
            </a:pPr>
            <a:endParaRPr lang="en-US" sz="105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827381" y="4795520"/>
            <a:ext cx="2912417" cy="819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9581" defTabSz="457200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Facilitate a Culture of New Knowledge, Innovations, </a:t>
            </a:r>
          </a:p>
          <a:p>
            <a:pPr marL="459581" defTabSz="457200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&amp; Improvements</a:t>
            </a:r>
          </a:p>
          <a:p>
            <a:pPr marL="588169" indent="-128588" defTabSz="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05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45036" y="2958324"/>
            <a:ext cx="5328133" cy="715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defTabSz="4572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Improve patient outcomes by ensuring nurses participate in interprofessional decision-making groups </a:t>
            </a:r>
          </a:p>
          <a:p>
            <a:pPr marL="171450" indent="-171450" defTabSz="4572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Promote continuous learning and professional growth for a highly skilled nursing workforce. </a:t>
            </a:r>
          </a:p>
          <a:p>
            <a:pPr marL="171450" indent="-171450" defTabSz="4572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Support nurses at all levels to engage in population health and outreach activities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045036" y="3747218"/>
            <a:ext cx="5397186" cy="1027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defTabSz="4572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Strengthen professional practice through advancing shared governance and nursing professional practice</a:t>
            </a:r>
          </a:p>
          <a:p>
            <a:pPr marL="171450" indent="-171450" defTabSz="4572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Promote initiatives that enhance nursing engagement</a:t>
            </a:r>
          </a:p>
          <a:p>
            <a:pPr marL="171450" indent="-171450" defTabSz="4572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Promote a positive patient experience environment through advancing Patient &amp; Family Centered Care and Culture of Safety</a:t>
            </a:r>
          </a:p>
          <a:p>
            <a:pPr marL="171450" marR="653891" indent="-171450" defTabSz="457200">
              <a:buSzPts val="700"/>
              <a:buFont typeface="Wingdings" panose="05000000000000000000" pitchFamily="2" charset="2"/>
              <a:buChar char="§"/>
              <a:tabLst>
                <a:tab pos="365284" algn="l"/>
              </a:tabLst>
            </a:pPr>
            <a:endParaRPr lang="en-US" sz="900" spc="41" dirty="0">
              <a:solidFill>
                <a:prstClr val="black"/>
              </a:solidFill>
              <a:latin typeface="Calibri" panose="020F0502020204030204"/>
              <a:ea typeface="Calibri" panose="020F050202020403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033565" y="4731622"/>
            <a:ext cx="4941534" cy="1186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defTabSz="4572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Improve the delivery of nursing care and outcomes through the promotion of research and EBP in nursing culture.</a:t>
            </a:r>
          </a:p>
          <a:p>
            <a:pPr marL="171450" indent="-171450" defTabSz="4572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Establish nursing innovations through a supportive culture of evidence-based practice and research.</a:t>
            </a:r>
          </a:p>
          <a:p>
            <a:pPr marL="171450" indent="-171450" defTabSz="4572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9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Establish a research-based review process for nursing practice related policies.</a:t>
            </a:r>
          </a:p>
          <a:p>
            <a:pPr marL="171450" indent="-171450" defTabSz="457200">
              <a:lnSpc>
                <a:spcPct val="115000"/>
              </a:lnSpc>
              <a:buFont typeface="Wingdings" panose="05000000000000000000" pitchFamily="2" charset="2"/>
              <a:buChar char="§"/>
            </a:pPr>
            <a:endParaRPr lang="en-US" sz="9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 defTabSz="457200">
              <a:spcBef>
                <a:spcPts val="41"/>
              </a:spcBef>
              <a:buSzPts val="700"/>
              <a:buFont typeface="Wingdings" panose="05000000000000000000" pitchFamily="2" charset="2"/>
              <a:buChar char="§"/>
              <a:tabLst>
                <a:tab pos="364331" algn="l"/>
              </a:tabLst>
            </a:pPr>
            <a:endParaRPr lang="en-US" sz="900" spc="41" dirty="0">
              <a:solidFill>
                <a:prstClr val="black"/>
              </a:solidFill>
              <a:latin typeface="Calibri" panose="020F0502020204030204"/>
              <a:ea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4D1A70-51FF-40F9-AA72-0DC0585130BA}"/>
              </a:ext>
            </a:extLst>
          </p:cNvPr>
          <p:cNvSpPr txBox="1"/>
          <p:nvPr/>
        </p:nvSpPr>
        <p:spPr>
          <a:xfrm>
            <a:off x="2873829" y="6253267"/>
            <a:ext cx="878477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FH Nursing  Mission: 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leaders in providing compassionate, quality, evidence-based care focused on the unique individual needs of our patients and their families</a:t>
            </a:r>
          </a:p>
          <a:p>
            <a:pPr algn="ctr" defTabSz="457200"/>
            <a:r>
              <a:rPr 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FH Mission: 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positively impact the wellbeing of every individual in our community</a:t>
            </a:r>
          </a:p>
        </p:txBody>
      </p:sp>
    </p:spTree>
    <p:extLst>
      <p:ext uri="{BB962C8B-B14F-4D97-AF65-F5344CB8AC3E}">
        <p14:creationId xmlns:p14="http://schemas.microsoft.com/office/powerpoint/2010/main" val="154796980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97CDECFE-1629-F04A-A24E-D99BD4AE671C}" vid="{63697B4F-D54D-4843-98AE-E83FE69ED8D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243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Rockwell</vt:lpstr>
      <vt:lpstr>Wingdings</vt:lpstr>
      <vt:lpstr>1_Office Theme</vt:lpstr>
      <vt:lpstr>Frederick Health 2022-2025 Nursing Strategic Plan FH Nurses: Committed to Excellence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2022-2025 Nursing Strategic Plan FH Nurses: Committed to Excellence</dc:title>
  <dc:creator>White, Jamie B.</dc:creator>
  <cp:lastModifiedBy>Smith, Mark A.</cp:lastModifiedBy>
  <cp:revision>7</cp:revision>
  <dcterms:created xsi:type="dcterms:W3CDTF">2022-03-29T18:56:46Z</dcterms:created>
  <dcterms:modified xsi:type="dcterms:W3CDTF">2022-04-20T14:27:17Z</dcterms:modified>
</cp:coreProperties>
</file>